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Stencil" panose="040409050D0802020404" pitchFamily="82" charset="0"/>
      <p:regular r:id="rId13"/>
    </p:embeddedFont>
    <p:embeddedFont>
      <p:font typeface="Gelasio" panose="020B0604020202020204" charset="0"/>
      <p:regular r:id="rId14"/>
    </p:embeddedFont>
    <p:embeddedFont>
      <p:font typeface="Poppins Bold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Algerian" panose="04020705040A02060702" pitchFamily="82" charset="0"/>
      <p:regular r:id="rId20"/>
    </p:embeddedFont>
    <p:embeddedFont>
      <p:font typeface="Norwester" panose="020B0604020202020204" charset="0"/>
      <p:regular r:id="rId21"/>
    </p:embeddedFont>
    <p:embeddedFont>
      <p:font typeface="Poppins" panose="020B060402020202020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2C0"/>
    <a:srgbClr val="A57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580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D4C873-0FE6-4E1B-9AE7-641F4867EE3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AD14D93A-570D-4BA9-B599-0A80DBBFABEF}" type="pres">
      <dgm:prSet presAssocID="{E0D4C873-0FE6-4E1B-9AE7-641F4867EE3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</dgm:ptLst>
  <dgm:cxnLst>
    <dgm:cxn modelId="{E33547CD-D187-4748-AF5C-679B75FB4EFE}" type="presOf" srcId="{E0D4C873-0FE6-4E1B-9AE7-641F4867EE3D}" destId="{AD14D93A-570D-4BA9-B599-0A80DBBFABEF}" srcOrd="0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2.png>
</file>

<file path=ppt/media/image3.png>
</file>

<file path=ppt/media/image3.sv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0B424-44FB-42AF-A1FC-14586657879F}" type="datetimeFigureOut">
              <a:rPr lang="en-US"/>
              <a:t>9/20/2025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8A804-7C22-4EF6-B6DF-A5930EA59E6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93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8A804-7C22-4EF6-B6DF-A5930EA59E6E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204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pPr/>
              <a:t>9/20/2025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9/20/2025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9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816815" y="6181566"/>
            <a:ext cx="7463940" cy="746394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2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897194" y="2520315"/>
            <a:ext cx="7440370" cy="5973808"/>
            <a:chOff x="0" y="0"/>
            <a:chExt cx="7467600" cy="599567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Freeform 8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A6A6A6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l="l" t="t" r="r" b="b"/>
              <a:pathLst>
                <a:path w="6827520" h="383540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t="-9411" b="-941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526556" y="-164309"/>
            <a:ext cx="2394794" cy="1390505"/>
            <a:chOff x="0" y="0"/>
            <a:chExt cx="630728" cy="36622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0728" cy="366224"/>
            </a:xfrm>
            <a:custGeom>
              <a:avLst/>
              <a:gdLst/>
              <a:ahLst/>
              <a:cxnLst/>
              <a:rect l="l" t="t" r="r" b="b"/>
              <a:pathLst>
                <a:path w="630728" h="366224">
                  <a:moveTo>
                    <a:pt x="183112" y="0"/>
                  </a:moveTo>
                  <a:lnTo>
                    <a:pt x="447616" y="0"/>
                  </a:lnTo>
                  <a:cubicBezTo>
                    <a:pt x="548746" y="0"/>
                    <a:pt x="630728" y="81982"/>
                    <a:pt x="630728" y="183112"/>
                  </a:cubicBezTo>
                  <a:lnTo>
                    <a:pt x="630728" y="183112"/>
                  </a:lnTo>
                  <a:cubicBezTo>
                    <a:pt x="630728" y="231676"/>
                    <a:pt x="611436" y="278251"/>
                    <a:pt x="577095" y="312591"/>
                  </a:cubicBezTo>
                  <a:cubicBezTo>
                    <a:pt x="542755" y="346932"/>
                    <a:pt x="496180" y="366224"/>
                    <a:pt x="447616" y="366224"/>
                  </a:cubicBezTo>
                  <a:lnTo>
                    <a:pt x="183112" y="366224"/>
                  </a:lnTo>
                  <a:cubicBezTo>
                    <a:pt x="81982" y="366224"/>
                    <a:pt x="0" y="284242"/>
                    <a:pt x="0" y="183112"/>
                  </a:cubicBezTo>
                  <a:lnTo>
                    <a:pt x="0" y="183112"/>
                  </a:lnTo>
                  <a:cubicBezTo>
                    <a:pt x="0" y="81982"/>
                    <a:pt x="81982" y="0"/>
                    <a:pt x="1831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630728" cy="423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404135" y="689289"/>
            <a:ext cx="634002" cy="787136"/>
          </a:xfrm>
          <a:custGeom>
            <a:avLst/>
            <a:gdLst/>
            <a:ahLst/>
            <a:cxnLst/>
            <a:rect l="l" t="t" r="r" b="b"/>
            <a:pathLst>
              <a:path w="634002" h="787136">
                <a:moveTo>
                  <a:pt x="0" y="0"/>
                </a:moveTo>
                <a:lnTo>
                  <a:pt x="634002" y="0"/>
                </a:lnTo>
                <a:lnTo>
                  <a:pt x="634002" y="787136"/>
                </a:lnTo>
                <a:lnTo>
                  <a:pt x="0" y="7871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0" name="TextBox 20"/>
          <p:cNvSpPr txBox="1"/>
          <p:nvPr/>
        </p:nvSpPr>
        <p:spPr>
          <a:xfrm>
            <a:off x="751516" y="1760335"/>
            <a:ext cx="10345441" cy="253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92"/>
              </a:lnSpc>
            </a:pPr>
            <a:r>
              <a:rPr lang="en-US" sz="7200" dirty="0" err="1">
                <a:solidFill>
                  <a:srgbClr val="A57CFF"/>
                </a:solidFill>
                <a:latin typeface="Stencil" panose="040409050D0802020404" pitchFamily="82" charset="0"/>
              </a:rPr>
              <a:t>SyncRoom</a:t>
            </a:r>
            <a:r>
              <a:rPr lang="en-US" sz="7200" dirty="0">
                <a:solidFill>
                  <a:srgbClr val="A57CFF"/>
                </a:solidFill>
                <a:latin typeface="Stencil" panose="040409050D0802020404" pitchFamily="82" charset="0"/>
              </a:rPr>
              <a:t> – </a:t>
            </a:r>
            <a:r>
              <a:rPr lang="en-US" sz="7200" i="1" dirty="0">
                <a:solidFill>
                  <a:srgbClr val="A57CFF"/>
                </a:solidFill>
                <a:latin typeface="Stencil" panose="040409050D0802020404" pitchFamily="82" charset="0"/>
              </a:rPr>
              <a:t>“Where vibes find a home.”</a:t>
            </a:r>
            <a:endParaRPr lang="en-US" sz="7200" dirty="0">
              <a:solidFill>
                <a:srgbClr val="A57CFF"/>
              </a:solidFill>
              <a:latin typeface="Stencil" panose="040409050D0802020404" pitchFamily="82" charset="0"/>
              <a:ea typeface="Norwester"/>
              <a:cs typeface="Norwester"/>
              <a:sym typeface="Norwester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9B57A4AC-B99F-4E03-844D-E7DC0FB2A680}"/>
              </a:ext>
            </a:extLst>
          </p:cNvPr>
          <p:cNvSpPr txBox="1"/>
          <p:nvPr/>
        </p:nvSpPr>
        <p:spPr>
          <a:xfrm>
            <a:off x="543956" y="4331486"/>
            <a:ext cx="10107108" cy="646331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>
                <a:solidFill>
                  <a:srgbClr val="A57C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TEAM NAME – 11:11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E2F1CB2F-73AE-4052-AAEB-58409187925B}"/>
              </a:ext>
            </a:extLst>
          </p:cNvPr>
          <p:cNvSpPr txBox="1"/>
          <p:nvPr/>
        </p:nvSpPr>
        <p:spPr>
          <a:xfrm>
            <a:off x="543956" y="5211928"/>
            <a:ext cx="11075363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C9C2C0"/>
                </a:solidFill>
                <a:latin typeface="Poppins Bold" panose="00000800000000000000" charset="0"/>
                <a:cs typeface="Poppins Bold" panose="00000800000000000000" charset="0"/>
              </a:rPr>
              <a:t>TEAM MEMBERS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NIKHIL TIWARI </a:t>
            </a:r>
            <a:r>
              <a:rPr 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(Mgt. + Presentation)</a:t>
            </a:r>
            <a:endParaRPr lang="en-US" sz="2800" dirty="0">
              <a:solidFill>
                <a:srgbClr val="C9C2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AYUSH RANAKOTI </a:t>
            </a:r>
            <a:r>
              <a:rPr 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(Backend + Frontend (basics))</a:t>
            </a:r>
            <a:endParaRPr lang="en-US" sz="2800" dirty="0">
              <a:solidFill>
                <a:srgbClr val="C9C2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SIMRAN </a:t>
            </a:r>
            <a:r>
              <a:rPr 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MAKAN (Backend + Frontend + </a:t>
            </a:r>
            <a:r>
              <a:rPr 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Firebase</a:t>
            </a:r>
            <a:r>
              <a:rPr 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)</a:t>
            </a:r>
            <a:endParaRPr lang="en-US" sz="2800" dirty="0">
              <a:solidFill>
                <a:srgbClr val="C9C2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HANSUJA ARYA </a:t>
            </a:r>
            <a:r>
              <a:rPr 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(Presentation + Designing)</a:t>
            </a:r>
            <a:endParaRPr lang="en-US" sz="2800" dirty="0">
              <a:solidFill>
                <a:srgbClr val="C9C2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RIDHIMA </a:t>
            </a:r>
            <a:r>
              <a:rPr 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(</a:t>
            </a:r>
            <a:r>
              <a:rPr 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+ Designing</a:t>
            </a:r>
            <a:r>
              <a:rPr 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)</a:t>
            </a:r>
            <a:endParaRPr lang="en-US" sz="2800" dirty="0">
              <a:solidFill>
                <a:srgbClr val="C9C2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874441" y="252918"/>
            <a:ext cx="1143000" cy="108724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5892D3F0-9B7E-9EA6-FB41-BA60C3EE4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9">
            <a:extLst>
              <a:ext uri="{FF2B5EF4-FFF2-40B4-BE49-F238E27FC236}">
                <a16:creationId xmlns="" xmlns:a16="http://schemas.microsoft.com/office/drawing/2014/main" id="{683C167E-4797-0C76-0651-21BE2F6FD630}"/>
              </a:ext>
            </a:extLst>
          </p:cNvPr>
          <p:cNvGrpSpPr/>
          <p:nvPr/>
        </p:nvGrpSpPr>
        <p:grpSpPr>
          <a:xfrm>
            <a:off x="-1828800" y="5544589"/>
            <a:ext cx="8933887" cy="8933887"/>
            <a:chOff x="0" y="0"/>
            <a:chExt cx="812800" cy="812800"/>
          </a:xfrm>
        </p:grpSpPr>
        <p:sp>
          <p:nvSpPr>
            <p:cNvPr id="10" name="Freeform 10">
              <a:extLst>
                <a:ext uri="{FF2B5EF4-FFF2-40B4-BE49-F238E27FC236}">
                  <a16:creationId xmlns="" xmlns:a16="http://schemas.microsoft.com/office/drawing/2014/main" id="{51173E6B-0012-F206-A80E-7326378298D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>
              <a:extLst>
                <a:ext uri="{FF2B5EF4-FFF2-40B4-BE49-F238E27FC236}">
                  <a16:creationId xmlns="" xmlns:a16="http://schemas.microsoft.com/office/drawing/2014/main" id="{9CFC8B7E-AF3D-A989-B926-8B838119E133}"/>
                </a:ext>
              </a:extLst>
            </p:cNvPr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29"/>
                </a:lnSpc>
              </a:pPr>
              <a:endParaRPr/>
            </a:p>
          </p:txBody>
        </p:sp>
      </p:grpSp>
      <p:grpSp>
        <p:nvGrpSpPr>
          <p:cNvPr id="12" name="Group 12">
            <a:extLst>
              <a:ext uri="{FF2B5EF4-FFF2-40B4-BE49-F238E27FC236}">
                <a16:creationId xmlns="" xmlns:a16="http://schemas.microsoft.com/office/drawing/2014/main" id="{15B01F74-7734-E355-24F0-0B66F7C84B1F}"/>
              </a:ext>
            </a:extLst>
          </p:cNvPr>
          <p:cNvGrpSpPr/>
          <p:nvPr/>
        </p:nvGrpSpPr>
        <p:grpSpPr>
          <a:xfrm>
            <a:off x="1028700" y="3434086"/>
            <a:ext cx="8115300" cy="4221006"/>
            <a:chOff x="0" y="0"/>
            <a:chExt cx="1189674" cy="618784"/>
          </a:xfrm>
        </p:grpSpPr>
        <p:sp>
          <p:nvSpPr>
            <p:cNvPr id="13" name="Freeform 13">
              <a:extLst>
                <a:ext uri="{FF2B5EF4-FFF2-40B4-BE49-F238E27FC236}">
                  <a16:creationId xmlns="" xmlns:a16="http://schemas.microsoft.com/office/drawing/2014/main" id="{7FE9D5E2-9121-59EC-A92A-4802DD734241}"/>
                </a:ext>
              </a:extLst>
            </p:cNvPr>
            <p:cNvSpPr/>
            <p:nvPr/>
          </p:nvSpPr>
          <p:spPr>
            <a:xfrm>
              <a:off x="0" y="0"/>
              <a:ext cx="1189674" cy="618784"/>
            </a:xfrm>
            <a:custGeom>
              <a:avLst/>
              <a:gdLst/>
              <a:ahLst/>
              <a:cxnLst/>
              <a:rect l="l" t="t" r="r" b="b"/>
              <a:pathLst>
                <a:path w="1189674" h="618784">
                  <a:moveTo>
                    <a:pt x="38160" y="0"/>
                  </a:moveTo>
                  <a:lnTo>
                    <a:pt x="1151514" y="0"/>
                  </a:lnTo>
                  <a:cubicBezTo>
                    <a:pt x="1172589" y="0"/>
                    <a:pt x="1189674" y="17085"/>
                    <a:pt x="1189674" y="38160"/>
                  </a:cubicBezTo>
                  <a:lnTo>
                    <a:pt x="1189674" y="580625"/>
                  </a:lnTo>
                  <a:cubicBezTo>
                    <a:pt x="1189674" y="601700"/>
                    <a:pt x="1172589" y="618784"/>
                    <a:pt x="1151514" y="618784"/>
                  </a:cubicBezTo>
                  <a:lnTo>
                    <a:pt x="38160" y="618784"/>
                  </a:lnTo>
                  <a:cubicBezTo>
                    <a:pt x="17085" y="618784"/>
                    <a:pt x="0" y="601700"/>
                    <a:pt x="0" y="580625"/>
                  </a:cubicBezTo>
                  <a:lnTo>
                    <a:pt x="0" y="38160"/>
                  </a:lnTo>
                  <a:cubicBezTo>
                    <a:pt x="0" y="17085"/>
                    <a:pt x="17085" y="0"/>
                    <a:pt x="38160" y="0"/>
                  </a:cubicBezTo>
                  <a:close/>
                </a:path>
              </a:pathLst>
            </a:custGeom>
            <a:blipFill>
              <a:blip r:embed="rId2"/>
              <a:stretch>
                <a:fillRect t="-1700" b="-26632"/>
              </a:stretch>
            </a:blipFill>
            <a:ln w="171450" cap="rnd">
              <a:gradFill>
                <a:gsLst>
                  <a:gs pos="0">
                    <a:srgbClr val="4E28E0">
                      <a:alpha val="100000"/>
                    </a:srgbClr>
                  </a:gs>
                  <a:gs pos="100000">
                    <a:srgbClr val="9A6DE7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4" name="TextBox 14">
            <a:extLst>
              <a:ext uri="{FF2B5EF4-FFF2-40B4-BE49-F238E27FC236}">
                <a16:creationId xmlns="" xmlns:a16="http://schemas.microsoft.com/office/drawing/2014/main" id="{676E7037-FFD0-75E3-43D6-3BC252B10540}"/>
              </a:ext>
            </a:extLst>
          </p:cNvPr>
          <p:cNvSpPr txBox="1"/>
          <p:nvPr/>
        </p:nvSpPr>
        <p:spPr>
          <a:xfrm>
            <a:off x="1028700" y="1195879"/>
            <a:ext cx="13716059" cy="1184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61"/>
              </a:lnSpc>
            </a:pPr>
            <a:r>
              <a:rPr lang="en-US" sz="8700" dirty="0">
                <a:solidFill>
                  <a:srgbClr val="A57CFF"/>
                </a:solidFill>
                <a:latin typeface="Algerian" panose="04020705040A02060702" pitchFamily="82" charset="0"/>
                <a:ea typeface="Norwester"/>
                <a:cs typeface="Norwester"/>
                <a:sym typeface="Norwester"/>
              </a:rPr>
              <a:t>Impact and conclusion  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="" xmlns:a16="http://schemas.microsoft.com/office/drawing/2014/main" id="{4151F1E4-3932-C919-99B6-537772167D0F}"/>
              </a:ext>
            </a:extLst>
          </p:cNvPr>
          <p:cNvSpPr txBox="1"/>
          <p:nvPr/>
        </p:nvSpPr>
        <p:spPr>
          <a:xfrm>
            <a:off x="9962587" y="3086100"/>
            <a:ext cx="7103056" cy="6093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7651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Impact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 Simplifies roommate search and property finding with real-time, secure data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marL="587651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User 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Benefit: Saves time, ensures safety, and enhances user experience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marL="587651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Scalability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 Ready for future features like chat, </a:t>
            </a: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</a:t>
            </a:r>
            <a:r>
              <a:rPr lang="en-US" sz="2400" b="1" dirty="0" err="1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azorpay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Payment.. And Global Expansion.</a:t>
            </a:r>
          </a:p>
          <a:p>
            <a:pPr marL="587651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: </a:t>
            </a: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SyncRoom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is a modern, reliable solution for hassle-free roommate and rental management.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685871" y="389182"/>
            <a:ext cx="1143000" cy="108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428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 rot="-5400000">
            <a:off x="526556" y="-164309"/>
            <a:ext cx="2394794" cy="1390505"/>
            <a:chOff x="0" y="0"/>
            <a:chExt cx="630728" cy="366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0728" cy="366224"/>
            </a:xfrm>
            <a:custGeom>
              <a:avLst/>
              <a:gdLst/>
              <a:ahLst/>
              <a:cxnLst/>
              <a:rect l="l" t="t" r="r" b="b"/>
              <a:pathLst>
                <a:path w="630728" h="366224">
                  <a:moveTo>
                    <a:pt x="183112" y="0"/>
                  </a:moveTo>
                  <a:lnTo>
                    <a:pt x="447616" y="0"/>
                  </a:lnTo>
                  <a:cubicBezTo>
                    <a:pt x="548746" y="0"/>
                    <a:pt x="630728" y="81982"/>
                    <a:pt x="630728" y="183112"/>
                  </a:cubicBezTo>
                  <a:lnTo>
                    <a:pt x="630728" y="183112"/>
                  </a:lnTo>
                  <a:cubicBezTo>
                    <a:pt x="630728" y="231676"/>
                    <a:pt x="611436" y="278251"/>
                    <a:pt x="577095" y="312591"/>
                  </a:cubicBezTo>
                  <a:cubicBezTo>
                    <a:pt x="542755" y="346932"/>
                    <a:pt x="496180" y="366224"/>
                    <a:pt x="447616" y="366224"/>
                  </a:cubicBezTo>
                  <a:lnTo>
                    <a:pt x="183112" y="366224"/>
                  </a:lnTo>
                  <a:cubicBezTo>
                    <a:pt x="81982" y="366224"/>
                    <a:pt x="0" y="284242"/>
                    <a:pt x="0" y="183112"/>
                  </a:cubicBezTo>
                  <a:lnTo>
                    <a:pt x="0" y="183112"/>
                  </a:lnTo>
                  <a:cubicBezTo>
                    <a:pt x="0" y="81982"/>
                    <a:pt x="81982" y="0"/>
                    <a:pt x="1831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630728" cy="423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404135" y="689289"/>
            <a:ext cx="634002" cy="787136"/>
          </a:xfrm>
          <a:custGeom>
            <a:avLst/>
            <a:gdLst/>
            <a:ahLst/>
            <a:cxnLst/>
            <a:rect l="l" t="t" r="r" b="b"/>
            <a:pathLst>
              <a:path w="634002" h="787136">
                <a:moveTo>
                  <a:pt x="0" y="0"/>
                </a:moveTo>
                <a:lnTo>
                  <a:pt x="634002" y="0"/>
                </a:lnTo>
                <a:lnTo>
                  <a:pt x="634002" y="787136"/>
                </a:lnTo>
                <a:lnTo>
                  <a:pt x="0" y="787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2748942" y="4225458"/>
            <a:ext cx="5909958" cy="5902571"/>
          </a:xfrm>
          <a:custGeom>
            <a:avLst/>
            <a:gdLst/>
            <a:ahLst/>
            <a:cxnLst/>
            <a:rect l="l" t="t" r="r" b="b"/>
            <a:pathLst>
              <a:path w="5909958" h="5902571">
                <a:moveTo>
                  <a:pt x="0" y="0"/>
                </a:moveTo>
                <a:lnTo>
                  <a:pt x="5909959" y="0"/>
                </a:lnTo>
                <a:lnTo>
                  <a:pt x="5909959" y="5902571"/>
                </a:lnTo>
                <a:lnTo>
                  <a:pt x="0" y="59025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2" name="Group 12"/>
          <p:cNvGrpSpPr/>
          <p:nvPr/>
        </p:nvGrpSpPr>
        <p:grpSpPr>
          <a:xfrm>
            <a:off x="12561450" y="3168310"/>
            <a:ext cx="5364090" cy="5199026"/>
            <a:chOff x="0" y="0"/>
            <a:chExt cx="831830" cy="8062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31830" cy="806233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 dpi="0" rotWithShape="1">
              <a:blip r:embed="rId5"/>
              <a:srcRect/>
              <a:stretch>
                <a:fillRect l="-26000" r="-24906"/>
              </a:stretch>
            </a:blipFill>
            <a:ln w="171450" cap="sq">
              <a:gradFill>
                <a:gsLst>
                  <a:gs pos="0">
                    <a:srgbClr val="4E28E0">
                      <a:alpha val="100000"/>
                    </a:srgbClr>
                  </a:gs>
                  <a:gs pos="100000">
                    <a:srgbClr val="9A6DE7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286105" y="8742691"/>
            <a:ext cx="4003789" cy="4003789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2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995676" y="1514751"/>
            <a:ext cx="13665784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8700" u="sng" dirty="0" smtClean="0">
                <a:solidFill>
                  <a:srgbClr val="A57CFF"/>
                </a:solidFill>
                <a:latin typeface="Algerian" panose="04020705040A02060702" pitchFamily="82" charset="0"/>
                <a:cs typeface="Gelasio" pitchFamily="34" charset="-120"/>
              </a:rPr>
              <a:t>PROBLEM STATEMENT</a:t>
            </a:r>
            <a:endParaRPr lang="en-US" sz="8700" u="sng" dirty="0">
              <a:solidFill>
                <a:srgbClr val="A57CFF"/>
              </a:solidFill>
              <a:latin typeface="Algerian" panose="04020705040A02060702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E0CE1A21-1C91-40D4-A39E-5D30739306E1}"/>
              </a:ext>
            </a:extLst>
          </p:cNvPr>
          <p:cNvSpPr txBox="1"/>
          <p:nvPr/>
        </p:nvSpPr>
        <p:spPr>
          <a:xfrm>
            <a:off x="2584079" y="7696200"/>
            <a:ext cx="10212205" cy="6511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" name="Rectangle 2">
            <a:extLst>
              <a:ext uri="{FF2B5EF4-FFF2-40B4-BE49-F238E27FC236}">
                <a16:creationId xmlns="" xmlns:a16="http://schemas.microsoft.com/office/drawing/2014/main" id="{562B1EBC-DBF9-4A39-AF51-4BA686DE3E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027" y="3359203"/>
            <a:ext cx="12303528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71500" lvl="0" indent="-5715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Finding the right accommodation—be it a rental property, hotel room, or roommate—is often stressful and unorganized</a:t>
            </a:r>
            <a:r>
              <a:rPr lang="en-US" alt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571500" lvl="0" indent="-5715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</a:t>
            </a:r>
            <a:r>
              <a:rPr lang="en-US" alt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face issues </a:t>
            </a:r>
            <a:r>
              <a:rPr lang="en-US" alt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like : Switching </a:t>
            </a:r>
            <a:r>
              <a:rPr lang="en-US" alt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between multiple apps for rentals, hotels, and </a:t>
            </a:r>
            <a:r>
              <a:rPr lang="en-US" alt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room mates. </a:t>
            </a:r>
          </a:p>
          <a:p>
            <a:pPr marL="571500" lvl="0" indent="-5715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Trust </a:t>
            </a:r>
            <a:r>
              <a:rPr lang="en-US" alt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and safety concerns with strangers and unverified </a:t>
            </a:r>
            <a:r>
              <a:rPr lang="en-US" alt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listings.</a:t>
            </a:r>
          </a:p>
          <a:p>
            <a:pPr marL="571500" lvl="0" indent="-5715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Lack </a:t>
            </a:r>
            <a:r>
              <a:rPr lang="en-US" alt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of transparency in pricing and </a:t>
            </a:r>
            <a:r>
              <a:rPr lang="en-US" alt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availability</a:t>
            </a:r>
            <a:r>
              <a:rPr lang="en-US" alt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altLang="en-US" sz="2800" dirty="0" smtClean="0">
              <a:solidFill>
                <a:srgbClr val="C9C2C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71500" lvl="0" indent="-5715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28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There </a:t>
            </a:r>
            <a:r>
              <a:rPr lang="en-US" altLang="en-US" sz="28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is no single reliable platform that unifies all these services while ensuring security, trust, and real-time availability.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874441" y="252918"/>
            <a:ext cx="1143000" cy="10872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1404135" y="689289"/>
            <a:ext cx="634002" cy="787136"/>
          </a:xfrm>
          <a:custGeom>
            <a:avLst/>
            <a:gdLst/>
            <a:ahLst/>
            <a:cxnLst/>
            <a:rect l="l" t="t" r="r" b="b"/>
            <a:pathLst>
              <a:path w="634002" h="787136">
                <a:moveTo>
                  <a:pt x="0" y="0"/>
                </a:moveTo>
                <a:lnTo>
                  <a:pt x="634002" y="0"/>
                </a:lnTo>
                <a:lnTo>
                  <a:pt x="634002" y="787136"/>
                </a:lnTo>
                <a:lnTo>
                  <a:pt x="0" y="7871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2" name="Text 0">
            <a:extLst>
              <a:ext uri="{FF2B5EF4-FFF2-40B4-BE49-F238E27FC236}">
                <a16:creationId xmlns="" xmlns:a16="http://schemas.microsoft.com/office/drawing/2014/main" id="{72D8DBAB-113B-4D31-8695-BADB786280A9}"/>
              </a:ext>
            </a:extLst>
          </p:cNvPr>
          <p:cNvSpPr/>
          <p:nvPr/>
        </p:nvSpPr>
        <p:spPr>
          <a:xfrm>
            <a:off x="5411017" y="1181220"/>
            <a:ext cx="6857183" cy="703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6000" u="sng" dirty="0" smtClean="0">
                <a:solidFill>
                  <a:srgbClr val="A57CFF"/>
                </a:solidFill>
                <a:latin typeface="Algerian" panose="04020705040A02060702" pitchFamily="82" charset="0"/>
                <a:ea typeface="Gelasio" pitchFamily="34" charset="-122"/>
                <a:cs typeface="Gelasio" pitchFamily="34" charset="-120"/>
              </a:rPr>
              <a:t>Solution : </a:t>
            </a:r>
            <a:r>
              <a:rPr lang="en-US" sz="6000" u="sng" dirty="0" err="1" smtClean="0">
                <a:solidFill>
                  <a:srgbClr val="A57CFF"/>
                </a:solidFill>
                <a:latin typeface="Algerian" panose="04020705040A02060702" pitchFamily="82" charset="0"/>
                <a:ea typeface="Gelasio" pitchFamily="34" charset="-122"/>
                <a:cs typeface="Gelasio" pitchFamily="34" charset="-120"/>
              </a:rPr>
              <a:t>SyncRoom</a:t>
            </a:r>
            <a:endParaRPr lang="en-US" sz="6000" u="sng" dirty="0">
              <a:solidFill>
                <a:srgbClr val="A57CFF"/>
              </a:solidFill>
              <a:latin typeface="Algerian" panose="04020705040A02060702" pitchFamily="82" charset="0"/>
            </a:endParaRPr>
          </a:p>
        </p:txBody>
      </p:sp>
      <p:sp>
        <p:nvSpPr>
          <p:cNvPr id="23" name="Text 1">
            <a:extLst>
              <a:ext uri="{FF2B5EF4-FFF2-40B4-BE49-F238E27FC236}">
                <a16:creationId xmlns="" xmlns:a16="http://schemas.microsoft.com/office/drawing/2014/main" id="{F01A2CBA-49A9-48B0-A41D-2400CCA18605}"/>
              </a:ext>
            </a:extLst>
          </p:cNvPr>
          <p:cNvSpPr/>
          <p:nvPr/>
        </p:nvSpPr>
        <p:spPr>
          <a:xfrm>
            <a:off x="5411017" y="2218675"/>
            <a:ext cx="11924460" cy="14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400" dirty="0" err="1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SyncRoom</a:t>
            </a:r>
            <a:r>
              <a:rPr lang="en-US" sz="24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is a one-stop lifestyle platform that makes finding and booking rental properties, hotel rooms, and roommates simple and secure</a:t>
            </a:r>
            <a:r>
              <a:rPr lang="en-US" sz="2400" dirty="0" smtClean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>
              <a:lnSpc>
                <a:spcPts val="2800"/>
              </a:lnSpc>
            </a:pPr>
            <a:endParaRPr lang="en-US" sz="2400" dirty="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ts val="2800"/>
              </a:lnSpc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It stands out by focusing on lifestyle needs, not just accommodation</a:t>
            </a: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27" name="Text 2">
            <a:extLst>
              <a:ext uri="{FF2B5EF4-FFF2-40B4-BE49-F238E27FC236}">
                <a16:creationId xmlns="" xmlns:a16="http://schemas.microsoft.com/office/drawing/2014/main" id="{CF43261B-0211-46F5-B734-3B8B5AAA27F1}"/>
              </a:ext>
            </a:extLst>
          </p:cNvPr>
          <p:cNvSpPr/>
          <p:nvPr/>
        </p:nvSpPr>
        <p:spPr>
          <a:xfrm>
            <a:off x="5449140" y="3969186"/>
            <a:ext cx="2658765" cy="32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C9C2C0"/>
                </a:solidFill>
                <a:latin typeface="Poppins Bold" panose="00000800000000000000" charset="0"/>
                <a:cs typeface="Poppins Bold" panose="00000800000000000000" charset="0"/>
              </a:rPr>
              <a:t>Key Highlights:</a:t>
            </a:r>
            <a:endParaRPr lang="en-US" sz="2200" dirty="0">
              <a:latin typeface="Poppins Bold" panose="00000800000000000000" charset="0"/>
              <a:cs typeface="Poppins Bold" panose="00000800000000000000" charset="0"/>
            </a:endParaRPr>
          </a:p>
        </p:txBody>
      </p:sp>
      <p:sp>
        <p:nvSpPr>
          <p:cNvPr id="30" name="Text 4">
            <a:extLst>
              <a:ext uri="{FF2B5EF4-FFF2-40B4-BE49-F238E27FC236}">
                <a16:creationId xmlns="" xmlns:a16="http://schemas.microsoft.com/office/drawing/2014/main" id="{B105AB1A-FBA0-4DFF-BDB3-170F8BF24E68}"/>
              </a:ext>
            </a:extLst>
          </p:cNvPr>
          <p:cNvSpPr/>
          <p:nvPr/>
        </p:nvSpPr>
        <p:spPr>
          <a:xfrm>
            <a:off x="5411017" y="4470511"/>
            <a:ext cx="12343583" cy="3078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All-in-one platform for rentals, hotels, and roommate search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Verified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listings ensuring trust and safety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Real-time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availability for faster bookings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Vibe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matching to connect users with compatible 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roommates.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Lifestyle-driven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approach, offering personalized suggestions to fit 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users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’ living </a:t>
            </a:r>
            <a:endParaRPr lang="en-US" sz="2200" dirty="0" smtClean="0">
              <a:solidFill>
                <a:schemeClr val="bg1">
                  <a:lumMod val="85000"/>
                </a:schemeClr>
              </a:solidFill>
              <a:latin typeface="Poppins Bold" panose="00000800000000000000" charset="0"/>
              <a:cs typeface="Poppins Bold" panose="00000800000000000000" charset="0"/>
            </a:endParaRPr>
          </a:p>
          <a:p>
            <a:pPr>
              <a:lnSpc>
                <a:spcPct val="150000"/>
              </a:lnSpc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      preferences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Poppins Bold" panose="00000800000000000000" charset="0"/>
                <a:cs typeface="Poppins Bold" panose="00000800000000000000" charset="0"/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96" b="5172"/>
          <a:stretch/>
        </p:blipFill>
        <p:spPr>
          <a:xfrm>
            <a:off x="0" y="0"/>
            <a:ext cx="4838456" cy="10286999"/>
          </a:xfrm>
          <a:prstGeom prst="rect">
            <a:avLst/>
          </a:prstGeom>
        </p:spPr>
      </p:pic>
      <p:sp>
        <p:nvSpPr>
          <p:cNvPr id="25" name="Text 1">
            <a:extLst>
              <a:ext uri="{FF2B5EF4-FFF2-40B4-BE49-F238E27FC236}">
                <a16:creationId xmlns="" xmlns:a16="http://schemas.microsoft.com/office/drawing/2014/main" id="{F01A2CBA-49A9-48B0-A41D-2400CCA18605}"/>
              </a:ext>
            </a:extLst>
          </p:cNvPr>
          <p:cNvSpPr/>
          <p:nvPr/>
        </p:nvSpPr>
        <p:spPr>
          <a:xfrm>
            <a:off x="5542330" y="7891991"/>
            <a:ext cx="11924460" cy="121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4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With </a:t>
            </a:r>
            <a:r>
              <a:rPr lang="en-US" sz="2400" dirty="0" err="1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SyncRoom</a:t>
            </a:r>
            <a:r>
              <a:rPr lang="en-US" sz="2400" dirty="0">
                <a:solidFill>
                  <a:srgbClr val="C9C2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users can save time, avoid stress, and create a comfortable living experience — all in one place.</a:t>
            </a:r>
            <a:r>
              <a:rPr lang="en-US" sz="2400" dirty="0" smtClean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6" name="Group 5"/>
          <p:cNvGrpSpPr/>
          <p:nvPr/>
        </p:nvGrpSpPr>
        <p:grpSpPr>
          <a:xfrm rot="-5400000">
            <a:off x="15675725" y="-237342"/>
            <a:ext cx="3163292" cy="1748741"/>
            <a:chOff x="0" y="0"/>
            <a:chExt cx="630728" cy="366224"/>
          </a:xfrm>
        </p:grpSpPr>
        <p:sp>
          <p:nvSpPr>
            <p:cNvPr id="35" name="Freeform 6"/>
            <p:cNvSpPr/>
            <p:nvPr/>
          </p:nvSpPr>
          <p:spPr>
            <a:xfrm>
              <a:off x="0" y="0"/>
              <a:ext cx="630728" cy="366224"/>
            </a:xfrm>
            <a:custGeom>
              <a:avLst/>
              <a:gdLst/>
              <a:ahLst/>
              <a:cxnLst/>
              <a:rect l="l" t="t" r="r" b="b"/>
              <a:pathLst>
                <a:path w="630728" h="366224">
                  <a:moveTo>
                    <a:pt x="183112" y="0"/>
                  </a:moveTo>
                  <a:lnTo>
                    <a:pt x="447616" y="0"/>
                  </a:lnTo>
                  <a:cubicBezTo>
                    <a:pt x="548746" y="0"/>
                    <a:pt x="630728" y="81982"/>
                    <a:pt x="630728" y="183112"/>
                  </a:cubicBezTo>
                  <a:lnTo>
                    <a:pt x="630728" y="183112"/>
                  </a:lnTo>
                  <a:cubicBezTo>
                    <a:pt x="630728" y="231676"/>
                    <a:pt x="611436" y="278251"/>
                    <a:pt x="577095" y="312591"/>
                  </a:cubicBezTo>
                  <a:cubicBezTo>
                    <a:pt x="542755" y="346932"/>
                    <a:pt x="496180" y="366224"/>
                    <a:pt x="447616" y="366224"/>
                  </a:cubicBezTo>
                  <a:lnTo>
                    <a:pt x="183112" y="366224"/>
                  </a:lnTo>
                  <a:cubicBezTo>
                    <a:pt x="81982" y="366224"/>
                    <a:pt x="0" y="284242"/>
                    <a:pt x="0" y="183112"/>
                  </a:cubicBezTo>
                  <a:lnTo>
                    <a:pt x="0" y="183112"/>
                  </a:lnTo>
                  <a:cubicBezTo>
                    <a:pt x="0" y="81982"/>
                    <a:pt x="81982" y="0"/>
                    <a:pt x="1831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TextBox 7"/>
            <p:cNvSpPr txBox="1"/>
            <p:nvPr/>
          </p:nvSpPr>
          <p:spPr>
            <a:xfrm>
              <a:off x="0" y="-57150"/>
              <a:ext cx="630728" cy="423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685871" y="389182"/>
            <a:ext cx="1143000" cy="10872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/>
          <p:cNvSpPr/>
          <p:nvPr/>
        </p:nvSpPr>
        <p:spPr>
          <a:xfrm>
            <a:off x="10551450" y="1220122"/>
            <a:ext cx="7277421" cy="695554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>
            <a:blip r:embed="rId2"/>
            <a:stretch>
              <a:fillRect l="-24906" r="-24906"/>
            </a:stretch>
          </a:blipFill>
          <a:ln w="171450" cap="sq">
            <a:gradFill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grpSp>
        <p:nvGrpSpPr>
          <p:cNvPr id="11" name="Group 11"/>
          <p:cNvGrpSpPr/>
          <p:nvPr/>
        </p:nvGrpSpPr>
        <p:grpSpPr>
          <a:xfrm>
            <a:off x="16286105" y="7886700"/>
            <a:ext cx="4003789" cy="400378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29"/>
                </a:lnSpc>
              </a:pPr>
              <a:endParaRPr/>
            </a:p>
          </p:txBody>
        </p:sp>
      </p:grpSp>
      <p:sp>
        <p:nvSpPr>
          <p:cNvPr id="24" name="Text 0">
            <a:extLst>
              <a:ext uri="{FF2B5EF4-FFF2-40B4-BE49-F238E27FC236}">
                <a16:creationId xmlns="" xmlns:a16="http://schemas.microsoft.com/office/drawing/2014/main" id="{8261BEB6-CB5C-46A2-898B-1C6DDE173AD9}"/>
              </a:ext>
            </a:extLst>
          </p:cNvPr>
          <p:cNvSpPr/>
          <p:nvPr/>
        </p:nvSpPr>
        <p:spPr>
          <a:xfrm>
            <a:off x="1271754" y="2441973"/>
            <a:ext cx="4382873" cy="549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7200" u="sng" dirty="0">
                <a:solidFill>
                  <a:srgbClr val="A57CFF"/>
                </a:solidFill>
                <a:latin typeface="Algerian" panose="04020705040A02060702" pitchFamily="82" charset="0"/>
                <a:ea typeface="Gelasio" pitchFamily="34" charset="-122"/>
                <a:cs typeface="Gelasio" pitchFamily="34" charset="-120"/>
              </a:rPr>
              <a:t>Our Mission &amp; Vision</a:t>
            </a:r>
            <a:endParaRPr lang="en-US" sz="7200" u="sng" dirty="0">
              <a:solidFill>
                <a:srgbClr val="A57CFF"/>
              </a:solidFill>
              <a:latin typeface="Algerian" panose="04020705040A02060702" pitchFamily="82" charset="0"/>
            </a:endParaRPr>
          </a:p>
        </p:txBody>
      </p:sp>
      <p:sp>
        <p:nvSpPr>
          <p:cNvPr id="25" name="Text 1">
            <a:extLst>
              <a:ext uri="{FF2B5EF4-FFF2-40B4-BE49-F238E27FC236}">
                <a16:creationId xmlns="" xmlns:a16="http://schemas.microsoft.com/office/drawing/2014/main" id="{E9854AB9-C5C0-4D96-B204-EFE5711289BA}"/>
              </a:ext>
            </a:extLst>
          </p:cNvPr>
          <p:cNvSpPr/>
          <p:nvPr/>
        </p:nvSpPr>
        <p:spPr>
          <a:xfrm>
            <a:off x="1354967" y="3604517"/>
            <a:ext cx="3167522" cy="456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800" dirty="0" smtClean="0">
                <a:solidFill>
                  <a:schemeClr val="bg1"/>
                </a:solidFill>
                <a:latin typeface="Poppins Bold" panose="00000800000000000000" charset="0"/>
                <a:cs typeface="Poppins Bold" panose="00000800000000000000" charset="0"/>
              </a:rPr>
              <a:t>MISSION</a:t>
            </a:r>
            <a:endParaRPr lang="en-US" sz="2800" dirty="0">
              <a:solidFill>
                <a:schemeClr val="bg1"/>
              </a:solidFill>
              <a:latin typeface="Poppins Bold" panose="00000800000000000000" charset="0"/>
              <a:cs typeface="Poppins Bold" panose="00000800000000000000" charset="0"/>
            </a:endParaRPr>
          </a:p>
        </p:txBody>
      </p:sp>
      <p:sp>
        <p:nvSpPr>
          <p:cNvPr id="27" name="Text 3">
            <a:extLst>
              <a:ext uri="{FF2B5EF4-FFF2-40B4-BE49-F238E27FC236}">
                <a16:creationId xmlns="" xmlns:a16="http://schemas.microsoft.com/office/drawing/2014/main" id="{019EEA8A-48A1-4375-A5FF-4960698ECE19}"/>
              </a:ext>
            </a:extLst>
          </p:cNvPr>
          <p:cNvSpPr/>
          <p:nvPr/>
        </p:nvSpPr>
        <p:spPr>
          <a:xfrm>
            <a:off x="1437808" y="6803532"/>
            <a:ext cx="9140666" cy="1677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400" dirty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To become the go-to lifestyle platform for anyone seeking accommodation </a:t>
            </a:r>
            <a:endParaRPr lang="en-US" sz="2400" dirty="0" smtClean="0">
              <a:solidFill>
                <a:srgbClr val="C9C2C0"/>
              </a:solidFill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r>
              <a:rPr lang="en-US" sz="2400" dirty="0" smtClean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— </a:t>
            </a:r>
            <a:r>
              <a:rPr lang="en-US" sz="2400" dirty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creating a global community where finding the right space and people </a:t>
            </a:r>
            <a:endParaRPr lang="en-US" sz="2400" dirty="0" smtClean="0">
              <a:solidFill>
                <a:srgbClr val="C9C2C0"/>
              </a:solidFill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r>
              <a:rPr lang="en-US" sz="2400" dirty="0" smtClean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is </a:t>
            </a:r>
            <a:r>
              <a:rPr lang="en-US" sz="2400" dirty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effortless, reliable, and stress-free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0" name="Group 5">
            <a:extLst>
              <a:ext uri="{FF2B5EF4-FFF2-40B4-BE49-F238E27FC236}">
                <a16:creationId xmlns="" xmlns:a16="http://schemas.microsoft.com/office/drawing/2014/main" id="{C3BEEBC6-FA85-406B-86D7-82748D3AB60C}"/>
              </a:ext>
            </a:extLst>
          </p:cNvPr>
          <p:cNvGrpSpPr/>
          <p:nvPr/>
        </p:nvGrpSpPr>
        <p:grpSpPr>
          <a:xfrm rot="-5400000">
            <a:off x="526556" y="-164309"/>
            <a:ext cx="2394794" cy="1390505"/>
            <a:chOff x="0" y="0"/>
            <a:chExt cx="630728" cy="366224"/>
          </a:xfrm>
        </p:grpSpPr>
        <p:sp>
          <p:nvSpPr>
            <p:cNvPr id="41" name="Freeform 6">
              <a:extLst>
                <a:ext uri="{FF2B5EF4-FFF2-40B4-BE49-F238E27FC236}">
                  <a16:creationId xmlns="" xmlns:a16="http://schemas.microsoft.com/office/drawing/2014/main" id="{6E99697D-0BDC-448C-93F9-2F1011AD2041}"/>
                </a:ext>
              </a:extLst>
            </p:cNvPr>
            <p:cNvSpPr/>
            <p:nvPr/>
          </p:nvSpPr>
          <p:spPr>
            <a:xfrm>
              <a:off x="0" y="0"/>
              <a:ext cx="630728" cy="366224"/>
            </a:xfrm>
            <a:custGeom>
              <a:avLst/>
              <a:gdLst/>
              <a:ahLst/>
              <a:cxnLst/>
              <a:rect l="l" t="t" r="r" b="b"/>
              <a:pathLst>
                <a:path w="630728" h="366224">
                  <a:moveTo>
                    <a:pt x="183112" y="0"/>
                  </a:moveTo>
                  <a:lnTo>
                    <a:pt x="447616" y="0"/>
                  </a:lnTo>
                  <a:cubicBezTo>
                    <a:pt x="548746" y="0"/>
                    <a:pt x="630728" y="81982"/>
                    <a:pt x="630728" y="183112"/>
                  </a:cubicBezTo>
                  <a:lnTo>
                    <a:pt x="630728" y="183112"/>
                  </a:lnTo>
                  <a:cubicBezTo>
                    <a:pt x="630728" y="231676"/>
                    <a:pt x="611436" y="278251"/>
                    <a:pt x="577095" y="312591"/>
                  </a:cubicBezTo>
                  <a:cubicBezTo>
                    <a:pt x="542755" y="346932"/>
                    <a:pt x="496180" y="366224"/>
                    <a:pt x="447616" y="366224"/>
                  </a:cubicBezTo>
                  <a:lnTo>
                    <a:pt x="183112" y="366224"/>
                  </a:lnTo>
                  <a:cubicBezTo>
                    <a:pt x="81982" y="366224"/>
                    <a:pt x="0" y="284242"/>
                    <a:pt x="0" y="183112"/>
                  </a:cubicBezTo>
                  <a:lnTo>
                    <a:pt x="0" y="183112"/>
                  </a:lnTo>
                  <a:cubicBezTo>
                    <a:pt x="0" y="81982"/>
                    <a:pt x="81982" y="0"/>
                    <a:pt x="1831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42" name="TextBox 7">
              <a:extLst>
                <a:ext uri="{FF2B5EF4-FFF2-40B4-BE49-F238E27FC236}">
                  <a16:creationId xmlns="" xmlns:a16="http://schemas.microsoft.com/office/drawing/2014/main" id="{8E479B4F-FA1B-4F7D-A1F8-0671FD4B33F3}"/>
                </a:ext>
              </a:extLst>
            </p:cNvPr>
            <p:cNvSpPr txBox="1"/>
            <p:nvPr/>
          </p:nvSpPr>
          <p:spPr>
            <a:xfrm>
              <a:off x="0" y="-57150"/>
              <a:ext cx="630728" cy="423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43" name="Freeform 8">
            <a:extLst>
              <a:ext uri="{FF2B5EF4-FFF2-40B4-BE49-F238E27FC236}">
                <a16:creationId xmlns="" xmlns:a16="http://schemas.microsoft.com/office/drawing/2014/main" id="{92A14243-C8A3-4436-8834-286974F79D06}"/>
              </a:ext>
            </a:extLst>
          </p:cNvPr>
          <p:cNvSpPr/>
          <p:nvPr/>
        </p:nvSpPr>
        <p:spPr>
          <a:xfrm>
            <a:off x="1404135" y="689289"/>
            <a:ext cx="634002" cy="787136"/>
          </a:xfrm>
          <a:custGeom>
            <a:avLst/>
            <a:gdLst/>
            <a:ahLst/>
            <a:cxnLst/>
            <a:rect l="l" t="t" r="r" b="b"/>
            <a:pathLst>
              <a:path w="634002" h="787136">
                <a:moveTo>
                  <a:pt x="0" y="0"/>
                </a:moveTo>
                <a:lnTo>
                  <a:pt x="634002" y="0"/>
                </a:lnTo>
                <a:lnTo>
                  <a:pt x="634002" y="787136"/>
                </a:lnTo>
                <a:lnTo>
                  <a:pt x="0" y="7871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5" name="Text 1">
            <a:extLst>
              <a:ext uri="{FF2B5EF4-FFF2-40B4-BE49-F238E27FC236}">
                <a16:creationId xmlns="" xmlns:a16="http://schemas.microsoft.com/office/drawing/2014/main" id="{E9854AB9-C5C0-4D96-B204-EFE5711289BA}"/>
              </a:ext>
            </a:extLst>
          </p:cNvPr>
          <p:cNvSpPr/>
          <p:nvPr/>
        </p:nvSpPr>
        <p:spPr>
          <a:xfrm>
            <a:off x="1390997" y="6262209"/>
            <a:ext cx="3167522" cy="456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800" dirty="0" smtClean="0">
                <a:solidFill>
                  <a:schemeClr val="bg1"/>
                </a:solidFill>
                <a:latin typeface="Poppins Bold" panose="00000800000000000000" charset="0"/>
                <a:cs typeface="Poppins Bold" panose="00000800000000000000" charset="0"/>
              </a:rPr>
              <a:t>VISSION</a:t>
            </a:r>
          </a:p>
          <a:p>
            <a:pPr marL="0" indent="0" algn="l">
              <a:lnSpc>
                <a:spcPts val="2150"/>
              </a:lnSpc>
              <a:buNone/>
            </a:pPr>
            <a:endParaRPr lang="en-US" sz="2800" dirty="0">
              <a:solidFill>
                <a:schemeClr val="bg1"/>
              </a:solidFill>
              <a:latin typeface="Poppins Bold" panose="00000800000000000000" charset="0"/>
              <a:cs typeface="Poppins Bold" panose="00000800000000000000" charset="0"/>
            </a:endParaRPr>
          </a:p>
        </p:txBody>
      </p:sp>
      <p:sp>
        <p:nvSpPr>
          <p:cNvPr id="44" name="Text 3">
            <a:extLst>
              <a:ext uri="{FF2B5EF4-FFF2-40B4-BE49-F238E27FC236}">
                <a16:creationId xmlns="" xmlns:a16="http://schemas.microsoft.com/office/drawing/2014/main" id="{019EEA8A-48A1-4375-A5FF-4960698ECE19}"/>
              </a:ext>
            </a:extLst>
          </p:cNvPr>
          <p:cNvSpPr/>
          <p:nvPr/>
        </p:nvSpPr>
        <p:spPr>
          <a:xfrm>
            <a:off x="1556535" y="4151586"/>
            <a:ext cx="9140666" cy="1677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400" dirty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To simplify and enhance modern living by providing a </a:t>
            </a:r>
            <a:endParaRPr lang="en-US" sz="2400" dirty="0" smtClean="0">
              <a:solidFill>
                <a:srgbClr val="C9C2C0"/>
              </a:solidFill>
              <a:latin typeface="Times New Roman" panose="02020603050405020304" pitchFamily="18" charset="0"/>
              <a:ea typeface="Gelasio" pitchFamily="34" charset="-122"/>
              <a:cs typeface="Times New Roman" panose="02020603050405020304" pitchFamily="18" charset="0"/>
            </a:endParaRPr>
          </a:p>
          <a:p>
            <a:r>
              <a:rPr lang="en-US" sz="2400" dirty="0" smtClean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secure</a:t>
            </a:r>
            <a:r>
              <a:rPr lang="en-US" sz="2400" dirty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all-in-one lifestyle platform that </a:t>
            </a:r>
            <a:r>
              <a:rPr lang="en-US" sz="2400" dirty="0" smtClean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connects</a:t>
            </a:r>
          </a:p>
          <a:p>
            <a:r>
              <a:rPr lang="en-US" sz="2400" dirty="0" smtClean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users </a:t>
            </a:r>
            <a:r>
              <a:rPr lang="en-US" sz="2400" dirty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with trusted rentals, hotels, and roommates, </a:t>
            </a:r>
            <a:r>
              <a:rPr lang="en-US" sz="2400" dirty="0" smtClean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ensuring</a:t>
            </a:r>
          </a:p>
          <a:p>
            <a:r>
              <a:rPr lang="en-US" sz="2400" dirty="0" smtClean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comfort</a:t>
            </a:r>
            <a:r>
              <a:rPr lang="en-US" sz="2400" dirty="0">
                <a:solidFill>
                  <a:srgbClr val="C9C2C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, transparency, and convenience in every stay.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685871" y="389182"/>
            <a:ext cx="1143000" cy="10872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1404135" y="689289"/>
            <a:ext cx="634002" cy="787136"/>
          </a:xfrm>
          <a:custGeom>
            <a:avLst/>
            <a:gdLst/>
            <a:ahLst/>
            <a:cxnLst/>
            <a:rect l="l" t="t" r="r" b="b"/>
            <a:pathLst>
              <a:path w="634002" h="787136">
                <a:moveTo>
                  <a:pt x="0" y="0"/>
                </a:moveTo>
                <a:lnTo>
                  <a:pt x="634002" y="0"/>
                </a:lnTo>
                <a:lnTo>
                  <a:pt x="634002" y="787136"/>
                </a:lnTo>
                <a:lnTo>
                  <a:pt x="0" y="787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6" name="Text 0">
            <a:extLst>
              <a:ext uri="{FF2B5EF4-FFF2-40B4-BE49-F238E27FC236}">
                <a16:creationId xmlns="" xmlns:a16="http://schemas.microsoft.com/office/drawing/2014/main" id="{7832427D-DB84-4271-8E65-F79D09D796BD}"/>
              </a:ext>
            </a:extLst>
          </p:cNvPr>
          <p:cNvSpPr/>
          <p:nvPr/>
        </p:nvSpPr>
        <p:spPr>
          <a:xfrm>
            <a:off x="7806294" y="2546648"/>
            <a:ext cx="5487350" cy="7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6600" u="sng" dirty="0" smtClean="0">
                <a:solidFill>
                  <a:srgbClr val="A57CFF"/>
                </a:solidFill>
                <a:latin typeface="Algerian" panose="04020705040A02060702" pitchFamily="82" charset="0"/>
                <a:ea typeface="Gelasio" pitchFamily="34" charset="-122"/>
                <a:cs typeface="Gelasio" pitchFamily="34" charset="-120"/>
              </a:rPr>
              <a:t>TECHNOLOGY STACK</a:t>
            </a:r>
            <a:endParaRPr lang="en-US" sz="6600" u="sng" dirty="0">
              <a:solidFill>
                <a:srgbClr val="A57CFF"/>
              </a:solidFill>
              <a:latin typeface="Algerian" panose="04020705040A02060702" pitchFamily="82" charset="0"/>
            </a:endParaRPr>
          </a:p>
        </p:txBody>
      </p:sp>
      <p:sp>
        <p:nvSpPr>
          <p:cNvPr id="27" name="Text 1">
            <a:extLst>
              <a:ext uri="{FF2B5EF4-FFF2-40B4-BE49-F238E27FC236}">
                <a16:creationId xmlns="" xmlns:a16="http://schemas.microsoft.com/office/drawing/2014/main" id="{31EFD026-445E-44F6-8EC0-B34EAB338DC7}"/>
              </a:ext>
            </a:extLst>
          </p:cNvPr>
          <p:cNvSpPr/>
          <p:nvPr/>
        </p:nvSpPr>
        <p:spPr>
          <a:xfrm>
            <a:off x="6772022" y="1888015"/>
            <a:ext cx="10753978" cy="1060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663201" y="3730247"/>
            <a:ext cx="10971620" cy="3741335"/>
            <a:chOff x="6556725" y="1747028"/>
            <a:chExt cx="10971620" cy="3741335"/>
          </a:xfrm>
        </p:grpSpPr>
        <p:sp>
          <p:nvSpPr>
            <p:cNvPr id="28" name="Shape 2">
              <a:extLst>
                <a:ext uri="{FF2B5EF4-FFF2-40B4-BE49-F238E27FC236}">
                  <a16:creationId xmlns="" xmlns:a16="http://schemas.microsoft.com/office/drawing/2014/main" id="{78EC1E71-3B02-4ADC-8A74-11EE433F8361}"/>
                </a:ext>
              </a:extLst>
            </p:cNvPr>
            <p:cNvSpPr/>
            <p:nvPr/>
          </p:nvSpPr>
          <p:spPr>
            <a:xfrm>
              <a:off x="12209083" y="1747028"/>
              <a:ext cx="5319262" cy="3715168"/>
            </a:xfrm>
            <a:prstGeom prst="roundRect">
              <a:avLst>
                <a:gd name="adj" fmla="val 1021"/>
              </a:avLst>
            </a:prstGeom>
            <a:solidFill>
              <a:srgbClr val="464342"/>
            </a:solidFill>
            <a:ln w="22860">
              <a:solidFill>
                <a:srgbClr val="504D4C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Text 3">
              <a:extLst>
                <a:ext uri="{FF2B5EF4-FFF2-40B4-BE49-F238E27FC236}">
                  <a16:creationId xmlns="" xmlns:a16="http://schemas.microsoft.com/office/drawing/2014/main" id="{0ACB7D99-29D8-434E-9E39-B2FF92D84884}"/>
                </a:ext>
              </a:extLst>
            </p:cNvPr>
            <p:cNvSpPr/>
            <p:nvPr/>
          </p:nvSpPr>
          <p:spPr>
            <a:xfrm>
              <a:off x="13324097" y="1950384"/>
              <a:ext cx="3089234" cy="39532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2000" dirty="0">
                  <a:solidFill>
                    <a:srgbClr val="C9C2C0"/>
                  </a:solidFill>
                  <a:latin typeface="Poppins Bold" panose="00000800000000000000" charset="0"/>
                  <a:ea typeface="Gelasio" pitchFamily="34" charset="-122"/>
                  <a:cs typeface="Poppins Bold" panose="00000800000000000000" charset="0"/>
                </a:rPr>
                <a:t>Frontend Development</a:t>
              </a:r>
              <a:endParaRPr lang="en-US" sz="2000" dirty="0">
                <a:latin typeface="Poppins Bold" panose="00000800000000000000" charset="0"/>
                <a:cs typeface="Poppins Bold" panose="00000800000000000000" charset="0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2771145" y="2669913"/>
              <a:ext cx="4486226" cy="2294731"/>
              <a:chOff x="885006" y="5387688"/>
              <a:chExt cx="4486226" cy="2294731"/>
            </a:xfrm>
          </p:grpSpPr>
          <p:sp>
            <p:nvSpPr>
              <p:cNvPr id="30" name="Text 4">
                <a:extLst>
                  <a:ext uri="{FF2B5EF4-FFF2-40B4-BE49-F238E27FC236}">
                    <a16:creationId xmlns="" xmlns:a16="http://schemas.microsoft.com/office/drawing/2014/main" id="{A4875B6F-9EEB-4B03-9A2D-CC75DB0E68BE}"/>
                  </a:ext>
                </a:extLst>
              </p:cNvPr>
              <p:cNvSpPr/>
              <p:nvPr/>
            </p:nvSpPr>
            <p:spPr>
              <a:xfrm>
                <a:off x="885006" y="5387688"/>
                <a:ext cx="4454574" cy="80971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342900" indent="-342900" algn="l">
                  <a:lnSpc>
                    <a:spcPts val="2550"/>
                  </a:lnSpc>
                  <a:buSzPct val="100000"/>
                  <a:buChar char="•"/>
                </a:pPr>
                <a:r>
                  <a:rPr lang="en-US" dirty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React Native for cross-platform mobile apps</a:t>
                </a:r>
                <a:endParaRPr lang="en-US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31" name="Text 5">
                <a:extLst>
                  <a:ext uri="{FF2B5EF4-FFF2-40B4-BE49-F238E27FC236}">
                    <a16:creationId xmlns="" xmlns:a16="http://schemas.microsoft.com/office/drawing/2014/main" id="{E3C132DF-27B5-43DE-98F3-3FADE79BCA0C}"/>
                  </a:ext>
                </a:extLst>
              </p:cNvPr>
              <p:cNvSpPr/>
              <p:nvPr/>
            </p:nvSpPr>
            <p:spPr>
              <a:xfrm>
                <a:off x="916658" y="6306857"/>
                <a:ext cx="4454574" cy="80971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342900" indent="-342900" algn="l">
                  <a:lnSpc>
                    <a:spcPts val="2550"/>
                  </a:lnSpc>
                  <a:buSzPct val="100000"/>
                  <a:buChar char="•"/>
                </a:pPr>
                <a:r>
                  <a:rPr lang="en-US" dirty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HTML5, CSS3, JavaScript for web interface</a:t>
                </a:r>
                <a:endParaRPr lang="en-US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32" name="Text 6">
                <a:extLst>
                  <a:ext uri="{FF2B5EF4-FFF2-40B4-BE49-F238E27FC236}">
                    <a16:creationId xmlns="" xmlns:a16="http://schemas.microsoft.com/office/drawing/2014/main" id="{0436D382-211E-4E73-86B2-2C1A79A43BD2}"/>
                  </a:ext>
                </a:extLst>
              </p:cNvPr>
              <p:cNvSpPr/>
              <p:nvPr/>
            </p:nvSpPr>
            <p:spPr>
              <a:xfrm>
                <a:off x="916658" y="7277559"/>
                <a:ext cx="4454574" cy="40486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342900" indent="-342900" algn="l">
                  <a:lnSpc>
                    <a:spcPts val="2550"/>
                  </a:lnSpc>
                  <a:buSzPct val="100000"/>
                  <a:buChar char="•"/>
                </a:pPr>
                <a:r>
                  <a:rPr lang="en-US" dirty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Responsive design principles</a:t>
                </a:r>
                <a:endParaRPr lang="en-US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</p:grpSp>
        <p:sp>
          <p:nvSpPr>
            <p:cNvPr id="33" name="Shape 7">
              <a:extLst>
                <a:ext uri="{FF2B5EF4-FFF2-40B4-BE49-F238E27FC236}">
                  <a16:creationId xmlns="" xmlns:a16="http://schemas.microsoft.com/office/drawing/2014/main" id="{6C41249F-DDF1-4DA4-8BDD-3502C5A4D463}"/>
                </a:ext>
              </a:extLst>
            </p:cNvPr>
            <p:cNvSpPr/>
            <p:nvPr/>
          </p:nvSpPr>
          <p:spPr>
            <a:xfrm>
              <a:off x="6556725" y="1773195"/>
              <a:ext cx="5361032" cy="3715168"/>
            </a:xfrm>
            <a:prstGeom prst="roundRect">
              <a:avLst>
                <a:gd name="adj" fmla="val 1021"/>
              </a:avLst>
            </a:prstGeom>
            <a:solidFill>
              <a:srgbClr val="464342"/>
            </a:solidFill>
            <a:ln w="22860">
              <a:solidFill>
                <a:srgbClr val="504D4C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Text 8">
              <a:extLst>
                <a:ext uri="{FF2B5EF4-FFF2-40B4-BE49-F238E27FC236}">
                  <a16:creationId xmlns="" xmlns:a16="http://schemas.microsoft.com/office/drawing/2014/main" id="{2F36CF6D-3263-4A3E-838E-7981AC9DDDA9}"/>
                </a:ext>
              </a:extLst>
            </p:cNvPr>
            <p:cNvSpPr/>
            <p:nvPr/>
          </p:nvSpPr>
          <p:spPr>
            <a:xfrm>
              <a:off x="7705680" y="1947195"/>
              <a:ext cx="3005311" cy="39532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2000" dirty="0">
                  <a:solidFill>
                    <a:srgbClr val="C9C2C0"/>
                  </a:solidFill>
                  <a:latin typeface="Poppins Bold" panose="00000800000000000000" charset="0"/>
                  <a:ea typeface="Gelasio" pitchFamily="34" charset="-122"/>
                  <a:cs typeface="Poppins Bold" panose="00000800000000000000" charset="0"/>
                </a:rPr>
                <a:t>Backend &amp; Database</a:t>
              </a:r>
              <a:endParaRPr lang="en-US" sz="2000" dirty="0">
                <a:latin typeface="Poppins Bold" panose="00000800000000000000" charset="0"/>
                <a:cs typeface="Poppins Bold" panose="00000800000000000000" charset="0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7112768" y="2601919"/>
              <a:ext cx="4463329" cy="2550373"/>
              <a:chOff x="7223477" y="3547725"/>
              <a:chExt cx="4463329" cy="2550373"/>
            </a:xfrm>
          </p:grpSpPr>
          <p:sp>
            <p:nvSpPr>
              <p:cNvPr id="35" name="Text 9">
                <a:extLst>
                  <a:ext uri="{FF2B5EF4-FFF2-40B4-BE49-F238E27FC236}">
                    <a16:creationId xmlns="" xmlns:a16="http://schemas.microsoft.com/office/drawing/2014/main" id="{765CFDB1-16A1-42E8-B7A6-DB5A67AAEF19}"/>
                  </a:ext>
                </a:extLst>
              </p:cNvPr>
              <p:cNvSpPr/>
              <p:nvPr/>
            </p:nvSpPr>
            <p:spPr>
              <a:xfrm>
                <a:off x="7223477" y="3547725"/>
                <a:ext cx="4454714" cy="80971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342900" indent="-342900" algn="l">
                  <a:lnSpc>
                    <a:spcPts val="2550"/>
                  </a:lnSpc>
                  <a:buSzPct val="100000"/>
                  <a:buChar char="•"/>
                </a:pPr>
                <a:r>
                  <a:rPr lang="en-US" dirty="0" smtClean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Firebase</a:t>
                </a:r>
                <a:r>
                  <a:rPr lang="en-US" dirty="0" smtClean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 </a:t>
                </a:r>
                <a:r>
                  <a:rPr lang="en-US" dirty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for scalable server architecture</a:t>
                </a:r>
                <a:endParaRPr lang="en-US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36" name="Text 10">
                <a:extLst>
                  <a:ext uri="{FF2B5EF4-FFF2-40B4-BE49-F238E27FC236}">
                    <a16:creationId xmlns="" xmlns:a16="http://schemas.microsoft.com/office/drawing/2014/main" id="{D28F45DF-1AB6-4618-ADFC-1D18ADC87480}"/>
                  </a:ext>
                </a:extLst>
              </p:cNvPr>
              <p:cNvSpPr/>
              <p:nvPr/>
            </p:nvSpPr>
            <p:spPr>
              <a:xfrm>
                <a:off x="7223477" y="4414685"/>
                <a:ext cx="4454714" cy="80971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342900" indent="-342900" algn="l">
                  <a:lnSpc>
                    <a:spcPts val="2550"/>
                  </a:lnSpc>
                  <a:buSzPct val="100000"/>
                  <a:buChar char="•"/>
                </a:pPr>
                <a:r>
                  <a:rPr lang="en-US" dirty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Python for machine learning </a:t>
                </a:r>
                <a:r>
                  <a:rPr lang="en-US" dirty="0" smtClean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/AI algorithms</a:t>
                </a:r>
                <a:endParaRPr lang="en-US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37" name="Text 11">
                <a:extLst>
                  <a:ext uri="{FF2B5EF4-FFF2-40B4-BE49-F238E27FC236}">
                    <a16:creationId xmlns="" xmlns:a16="http://schemas.microsoft.com/office/drawing/2014/main" id="{F450E0E8-646E-4325-9619-5FD1B58F6E9F}"/>
                  </a:ext>
                </a:extLst>
              </p:cNvPr>
              <p:cNvSpPr/>
              <p:nvPr/>
            </p:nvSpPr>
            <p:spPr>
              <a:xfrm>
                <a:off x="7232092" y="5288380"/>
                <a:ext cx="4454714" cy="80971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342900" indent="-342900" algn="l">
                  <a:lnSpc>
                    <a:spcPts val="2550"/>
                  </a:lnSpc>
                  <a:buSzPct val="100000"/>
                  <a:buChar char="•"/>
                </a:pPr>
                <a:r>
                  <a:rPr lang="en-US" dirty="0" err="1" smtClean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Firestore</a:t>
                </a:r>
                <a:r>
                  <a:rPr lang="en-US" dirty="0" smtClean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 for </a:t>
                </a:r>
                <a:r>
                  <a:rPr lang="en-US" dirty="0">
                    <a:solidFill>
                      <a:srgbClr val="C9C2C0"/>
                    </a:solidFill>
                    <a:latin typeface="Poppins" panose="00000500000000000000" pitchFamily="2" charset="0"/>
                    <a:ea typeface="Gelasio" pitchFamily="34" charset="-122"/>
                    <a:cs typeface="Poppins" panose="00000500000000000000" pitchFamily="2" charset="0"/>
                  </a:rPr>
                  <a:t>data management</a:t>
                </a:r>
                <a:endParaRPr lang="en-US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12652532" y="2576133"/>
            <a:ext cx="5635468" cy="1995374"/>
            <a:chOff x="7939640" y="2646410"/>
            <a:chExt cx="5635468" cy="1995374"/>
          </a:xfrm>
        </p:grpSpPr>
        <p:sp>
          <p:nvSpPr>
            <p:cNvPr id="40" name="Text 14">
              <a:extLst>
                <a:ext uri="{FF2B5EF4-FFF2-40B4-BE49-F238E27FC236}">
                  <a16:creationId xmlns="" xmlns:a16="http://schemas.microsoft.com/office/drawing/2014/main" id="{1DECE952-14EF-4F9F-930F-6FF3F4B86A1D}"/>
                </a:ext>
              </a:extLst>
            </p:cNvPr>
            <p:cNvSpPr/>
            <p:nvPr/>
          </p:nvSpPr>
          <p:spPr>
            <a:xfrm>
              <a:off x="7939640" y="2646410"/>
              <a:ext cx="5600283" cy="80971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l">
                <a:lnSpc>
                  <a:spcPts val="2550"/>
                </a:lnSpc>
                <a:buSzPct val="100000"/>
              </a:pPr>
              <a:endParaRPr lang="en-US" dirty="0"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42" name="Text 16">
              <a:extLst>
                <a:ext uri="{FF2B5EF4-FFF2-40B4-BE49-F238E27FC236}">
                  <a16:creationId xmlns="" xmlns:a16="http://schemas.microsoft.com/office/drawing/2014/main" id="{5B444444-342A-43A8-A6B3-1F27B960A877}"/>
                </a:ext>
              </a:extLst>
            </p:cNvPr>
            <p:cNvSpPr/>
            <p:nvPr/>
          </p:nvSpPr>
          <p:spPr>
            <a:xfrm>
              <a:off x="7974825" y="4236924"/>
              <a:ext cx="5600283" cy="40486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algn="l">
                <a:lnSpc>
                  <a:spcPts val="2550"/>
                </a:lnSpc>
                <a:buSzPct val="100000"/>
              </a:pPr>
              <a:endParaRPr lang="en-US" dirty="0"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l="6973"/>
          <a:stretch/>
        </p:blipFill>
        <p:spPr>
          <a:xfrm>
            <a:off x="6837" y="0"/>
            <a:ext cx="6365989" cy="102870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685871" y="389182"/>
            <a:ext cx="1143000" cy="10872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 rot="-5400000">
            <a:off x="-167263" y="-386307"/>
            <a:ext cx="2394794" cy="1390505"/>
            <a:chOff x="0" y="0"/>
            <a:chExt cx="630728" cy="366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0728" cy="366224"/>
            </a:xfrm>
            <a:custGeom>
              <a:avLst/>
              <a:gdLst/>
              <a:ahLst/>
              <a:cxnLst/>
              <a:rect l="l" t="t" r="r" b="b"/>
              <a:pathLst>
                <a:path w="630728" h="366224">
                  <a:moveTo>
                    <a:pt x="183112" y="0"/>
                  </a:moveTo>
                  <a:lnTo>
                    <a:pt x="447616" y="0"/>
                  </a:lnTo>
                  <a:cubicBezTo>
                    <a:pt x="548746" y="0"/>
                    <a:pt x="630728" y="81982"/>
                    <a:pt x="630728" y="183112"/>
                  </a:cubicBezTo>
                  <a:lnTo>
                    <a:pt x="630728" y="183112"/>
                  </a:lnTo>
                  <a:cubicBezTo>
                    <a:pt x="630728" y="231676"/>
                    <a:pt x="611436" y="278251"/>
                    <a:pt x="577095" y="312591"/>
                  </a:cubicBezTo>
                  <a:cubicBezTo>
                    <a:pt x="542755" y="346932"/>
                    <a:pt x="496180" y="366224"/>
                    <a:pt x="447616" y="366224"/>
                  </a:cubicBezTo>
                  <a:lnTo>
                    <a:pt x="183112" y="366224"/>
                  </a:lnTo>
                  <a:cubicBezTo>
                    <a:pt x="81982" y="366224"/>
                    <a:pt x="0" y="284242"/>
                    <a:pt x="0" y="183112"/>
                  </a:cubicBezTo>
                  <a:lnTo>
                    <a:pt x="0" y="183112"/>
                  </a:lnTo>
                  <a:cubicBezTo>
                    <a:pt x="0" y="81982"/>
                    <a:pt x="81982" y="0"/>
                    <a:pt x="1831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630728" cy="423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75149" y="2247900"/>
            <a:ext cx="8572094" cy="8915400"/>
            <a:chOff x="0" y="-324235"/>
            <a:chExt cx="3644309" cy="2090347"/>
          </a:xfrm>
        </p:grpSpPr>
        <p:sp>
          <p:nvSpPr>
            <p:cNvPr id="13" name="Freeform 13"/>
            <p:cNvSpPr/>
            <p:nvPr/>
          </p:nvSpPr>
          <p:spPr>
            <a:xfrm>
              <a:off x="1365845" y="-324235"/>
              <a:ext cx="2278464" cy="1766112"/>
            </a:xfrm>
            <a:custGeom>
              <a:avLst/>
              <a:gdLst/>
              <a:ahLst/>
              <a:cxnLst/>
              <a:rect l="l" t="t" r="r" b="b"/>
              <a:pathLst>
                <a:path w="2278464" h="1766112">
                  <a:moveTo>
                    <a:pt x="42970" y="0"/>
                  </a:moveTo>
                  <a:lnTo>
                    <a:pt x="2235494" y="0"/>
                  </a:lnTo>
                  <a:cubicBezTo>
                    <a:pt x="2246891" y="0"/>
                    <a:pt x="2257820" y="4527"/>
                    <a:pt x="2265879" y="12586"/>
                  </a:cubicBezTo>
                  <a:cubicBezTo>
                    <a:pt x="2273937" y="20644"/>
                    <a:pt x="2278464" y="31574"/>
                    <a:pt x="2278464" y="42970"/>
                  </a:cubicBezTo>
                  <a:lnTo>
                    <a:pt x="2278464" y="1723142"/>
                  </a:lnTo>
                  <a:cubicBezTo>
                    <a:pt x="2278464" y="1734538"/>
                    <a:pt x="2273937" y="1745467"/>
                    <a:pt x="2265879" y="1753526"/>
                  </a:cubicBezTo>
                  <a:cubicBezTo>
                    <a:pt x="2257820" y="1761584"/>
                    <a:pt x="2246891" y="1766112"/>
                    <a:pt x="2235494" y="1766112"/>
                  </a:cubicBezTo>
                  <a:lnTo>
                    <a:pt x="42970" y="1766112"/>
                  </a:lnTo>
                  <a:cubicBezTo>
                    <a:pt x="31574" y="1766112"/>
                    <a:pt x="20644" y="1761584"/>
                    <a:pt x="12586" y="1753526"/>
                  </a:cubicBezTo>
                  <a:cubicBezTo>
                    <a:pt x="4527" y="1745467"/>
                    <a:pt x="0" y="1734538"/>
                    <a:pt x="0" y="1723142"/>
                  </a:cubicBezTo>
                  <a:lnTo>
                    <a:pt x="0" y="42970"/>
                  </a:lnTo>
                  <a:cubicBezTo>
                    <a:pt x="0" y="31574"/>
                    <a:pt x="4527" y="20644"/>
                    <a:pt x="12586" y="12586"/>
                  </a:cubicBezTo>
                  <a:cubicBezTo>
                    <a:pt x="20644" y="4527"/>
                    <a:pt x="31574" y="0"/>
                    <a:pt x="4297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010AB">
                    <a:alpha val="41000"/>
                  </a:srgbClr>
                </a:gs>
                <a:gs pos="100000">
                  <a:srgbClr val="150044">
                    <a:alpha val="41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78464" cy="18232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975036" y="906761"/>
            <a:ext cx="15070318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dirty="0">
                <a:solidFill>
                  <a:srgbClr val="A57CFF"/>
                </a:solidFill>
                <a:latin typeface="Algerian" panose="04020705040A02060702" pitchFamily="82" charset="0"/>
                <a:ea typeface="Norwester"/>
                <a:cs typeface="Norwester"/>
                <a:sym typeface="Norwester"/>
              </a:rPr>
              <a:t>SYSTEM </a:t>
            </a:r>
            <a:r>
              <a:rPr lang="en-US" sz="6000" dirty="0" smtClean="0">
                <a:solidFill>
                  <a:srgbClr val="A57CFF"/>
                </a:solidFill>
                <a:latin typeface="Algerian" panose="04020705040A02060702" pitchFamily="82" charset="0"/>
                <a:ea typeface="Norwester"/>
                <a:cs typeface="Norwester"/>
                <a:sym typeface="Norwester"/>
              </a:rPr>
              <a:t>WORKFLOW AND ARCHITECTURE</a:t>
            </a:r>
            <a:endParaRPr lang="en-US" sz="6000" dirty="0">
              <a:solidFill>
                <a:srgbClr val="A57CFF"/>
              </a:solidFill>
              <a:latin typeface="Algerian" panose="04020705040A02060702" pitchFamily="82" charset="0"/>
              <a:ea typeface="Norwester"/>
              <a:cs typeface="Norwester"/>
              <a:sym typeface="Norwester"/>
            </a:endParaRPr>
          </a:p>
        </p:txBody>
      </p:sp>
      <p:sp>
        <p:nvSpPr>
          <p:cNvPr id="24" name="Freeform 13">
            <a:extLst>
              <a:ext uri="{FF2B5EF4-FFF2-40B4-BE49-F238E27FC236}">
                <a16:creationId xmlns="" xmlns:a16="http://schemas.microsoft.com/office/drawing/2014/main" id="{B69DC861-4FF5-E99B-692F-AA93593B8BC9}"/>
              </a:ext>
            </a:extLst>
          </p:cNvPr>
          <p:cNvSpPr/>
          <p:nvPr/>
        </p:nvSpPr>
        <p:spPr>
          <a:xfrm>
            <a:off x="9525000" y="2247901"/>
            <a:ext cx="8287851" cy="7532526"/>
          </a:xfrm>
          <a:custGeom>
            <a:avLst/>
            <a:gdLst/>
            <a:ahLst/>
            <a:cxnLst/>
            <a:rect l="l" t="t" r="r" b="b"/>
            <a:pathLst>
              <a:path w="2278464" h="1766112">
                <a:moveTo>
                  <a:pt x="42970" y="0"/>
                </a:moveTo>
                <a:lnTo>
                  <a:pt x="2235494" y="0"/>
                </a:lnTo>
                <a:cubicBezTo>
                  <a:pt x="2246891" y="0"/>
                  <a:pt x="2257820" y="4527"/>
                  <a:pt x="2265879" y="12586"/>
                </a:cubicBezTo>
                <a:cubicBezTo>
                  <a:pt x="2273937" y="20644"/>
                  <a:pt x="2278464" y="31574"/>
                  <a:pt x="2278464" y="42970"/>
                </a:cubicBezTo>
                <a:lnTo>
                  <a:pt x="2278464" y="1723142"/>
                </a:lnTo>
                <a:cubicBezTo>
                  <a:pt x="2278464" y="1734538"/>
                  <a:pt x="2273937" y="1745467"/>
                  <a:pt x="2265879" y="1753526"/>
                </a:cubicBezTo>
                <a:cubicBezTo>
                  <a:pt x="2257820" y="1761584"/>
                  <a:pt x="2246891" y="1766112"/>
                  <a:pt x="2235494" y="1766112"/>
                </a:cubicBezTo>
                <a:lnTo>
                  <a:pt x="42970" y="1766112"/>
                </a:lnTo>
                <a:cubicBezTo>
                  <a:pt x="31574" y="1766112"/>
                  <a:pt x="20644" y="1761584"/>
                  <a:pt x="12586" y="1753526"/>
                </a:cubicBezTo>
                <a:cubicBezTo>
                  <a:pt x="4527" y="1745467"/>
                  <a:pt x="0" y="1734538"/>
                  <a:pt x="0" y="1723142"/>
                </a:cubicBezTo>
                <a:lnTo>
                  <a:pt x="0" y="42970"/>
                </a:lnTo>
                <a:cubicBezTo>
                  <a:pt x="0" y="31574"/>
                  <a:pt x="4527" y="20644"/>
                  <a:pt x="12586" y="12586"/>
                </a:cubicBezTo>
                <a:cubicBezTo>
                  <a:pt x="20644" y="4527"/>
                  <a:pt x="31574" y="0"/>
                  <a:pt x="42970" y="0"/>
                </a:cubicBezTo>
                <a:close/>
              </a:path>
            </a:pathLst>
          </a:custGeom>
          <a:gradFill rotWithShape="1">
            <a:gsLst>
              <a:gs pos="0">
                <a:srgbClr val="4010AB">
                  <a:alpha val="41000"/>
                </a:srgbClr>
              </a:gs>
              <a:gs pos="100000">
                <a:srgbClr val="150044">
                  <a:alpha val="41000"/>
                </a:srgbClr>
              </a:gs>
            </a:gsLst>
            <a:lin ang="0"/>
          </a:gradFill>
        </p:spPr>
        <p:txBody>
          <a:bodyPr/>
          <a:lstStyle/>
          <a:p>
            <a:endParaRPr lang="en-IN" dirty="0"/>
          </a:p>
        </p:txBody>
      </p:sp>
      <p:graphicFrame>
        <p:nvGraphicFramePr>
          <p:cNvPr id="25" name="Diagram 24">
            <a:extLst>
              <a:ext uri="{FF2B5EF4-FFF2-40B4-BE49-F238E27FC236}">
                <a16:creationId xmlns="" xmlns:a16="http://schemas.microsoft.com/office/drawing/2014/main" id="{8EF83C74-3938-7FD3-6D51-A9D801AB24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4096311"/>
              </p:ext>
            </p:extLst>
          </p:nvPr>
        </p:nvGraphicFramePr>
        <p:xfrm>
          <a:off x="9829800" y="3162300"/>
          <a:ext cx="7467600" cy="556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8" b="6297"/>
          <a:stretch/>
        </p:blipFill>
        <p:spPr>
          <a:xfrm>
            <a:off x="2133600" y="2751084"/>
            <a:ext cx="5165026" cy="6477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685871" y="419100"/>
            <a:ext cx="1143000" cy="10872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3387026"/>
            <a:ext cx="7397798" cy="48044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 rot="16200000">
            <a:off x="418060" y="-272805"/>
            <a:ext cx="2394794" cy="160749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799"/>
              </a:lnSpc>
            </a:pPr>
            <a:endParaRPr/>
          </a:p>
        </p:txBody>
      </p:sp>
      <p:grpSp>
        <p:nvGrpSpPr>
          <p:cNvPr id="11" name="Group 11"/>
          <p:cNvGrpSpPr/>
          <p:nvPr/>
        </p:nvGrpSpPr>
        <p:grpSpPr>
          <a:xfrm>
            <a:off x="1028700" y="2019300"/>
            <a:ext cx="7551420" cy="7070644"/>
            <a:chOff x="0" y="0"/>
            <a:chExt cx="1799709" cy="73720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99709" cy="737207"/>
            </a:xfrm>
            <a:custGeom>
              <a:avLst/>
              <a:gdLst/>
              <a:ahLst/>
              <a:cxnLst/>
              <a:rect l="l" t="t" r="r" b="b"/>
              <a:pathLst>
                <a:path w="1799709" h="737207">
                  <a:moveTo>
                    <a:pt x="38521" y="0"/>
                  </a:moveTo>
                  <a:lnTo>
                    <a:pt x="1761187" y="0"/>
                  </a:lnTo>
                  <a:cubicBezTo>
                    <a:pt x="1771404" y="0"/>
                    <a:pt x="1781202" y="4058"/>
                    <a:pt x="1788426" y="11283"/>
                  </a:cubicBezTo>
                  <a:cubicBezTo>
                    <a:pt x="1795650" y="18507"/>
                    <a:pt x="1799709" y="28305"/>
                    <a:pt x="1799709" y="38521"/>
                  </a:cubicBezTo>
                  <a:lnTo>
                    <a:pt x="1799709" y="698686"/>
                  </a:lnTo>
                  <a:cubicBezTo>
                    <a:pt x="1799709" y="719960"/>
                    <a:pt x="1782462" y="737207"/>
                    <a:pt x="1761187" y="737207"/>
                  </a:cubicBezTo>
                  <a:lnTo>
                    <a:pt x="38521" y="737207"/>
                  </a:lnTo>
                  <a:cubicBezTo>
                    <a:pt x="28305" y="737207"/>
                    <a:pt x="18507" y="733149"/>
                    <a:pt x="11283" y="725924"/>
                  </a:cubicBezTo>
                  <a:cubicBezTo>
                    <a:pt x="4058" y="718700"/>
                    <a:pt x="0" y="708902"/>
                    <a:pt x="0" y="698686"/>
                  </a:cubicBezTo>
                  <a:lnTo>
                    <a:pt x="0" y="38521"/>
                  </a:lnTo>
                  <a:cubicBezTo>
                    <a:pt x="0" y="28305"/>
                    <a:pt x="4058" y="18507"/>
                    <a:pt x="11283" y="11283"/>
                  </a:cubicBezTo>
                  <a:cubicBezTo>
                    <a:pt x="18507" y="4058"/>
                    <a:pt x="28305" y="0"/>
                    <a:pt x="3852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1799709" cy="794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687487" y="659982"/>
            <a:ext cx="10468047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5400" dirty="0">
                <a:solidFill>
                  <a:srgbClr val="A57CFF"/>
                </a:solidFill>
                <a:latin typeface="Algerian" panose="04020705040A02060702" pitchFamily="82" charset="0"/>
                <a:ea typeface="Norwester"/>
                <a:cs typeface="Norwester"/>
                <a:sym typeface="Norwester"/>
              </a:rPr>
              <a:t>Key features and innovation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47800" y="2972741"/>
            <a:ext cx="6282682" cy="6093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User Authentication – Secure login &amp; registration using Firebase Auth</a:t>
            </a:r>
            <a:r>
              <a:rPr lang="en-US" sz="2400" dirty="0" smtClean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.</a:t>
            </a:r>
          </a:p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Property </a:t>
            </a:r>
            <a:r>
              <a:rPr lang="en-US" sz="2400" dirty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Listings – Browse and filter rental properties by location &amp; amenities</a:t>
            </a:r>
            <a:r>
              <a:rPr lang="en-US" sz="2400" dirty="0" smtClean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.</a:t>
            </a:r>
          </a:p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Roommate </a:t>
            </a:r>
            <a:r>
              <a:rPr lang="en-US" sz="2400" dirty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Matching – Find compatible roommates based on </a:t>
            </a:r>
            <a:r>
              <a:rPr lang="en-US" sz="2400" dirty="0" err="1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preferences.Save</a:t>
            </a:r>
            <a:r>
              <a:rPr lang="en-US" sz="2400" dirty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&amp; Connect – Bookmark favorite properties and roommates</a:t>
            </a:r>
            <a:r>
              <a:rPr lang="en-US" sz="2400" dirty="0" smtClean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.</a:t>
            </a:r>
          </a:p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Real-time </a:t>
            </a:r>
            <a:r>
              <a:rPr lang="en-US" sz="2400" dirty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Updates – Instant data sync with Firebase </a:t>
            </a:r>
            <a:r>
              <a:rPr lang="en-US" sz="2400" dirty="0" err="1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Firestore.Responsive</a:t>
            </a:r>
            <a:r>
              <a:rPr lang="en-US" sz="2400" dirty="0">
                <a:solidFill>
                  <a:schemeClr val="bg1">
                    <a:alpha val="71765"/>
                  </a:schemeClr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UI – Clean, modern design with React + Tailwind.</a:t>
            </a:r>
            <a:endParaRPr lang="en-US" sz="2400" u="none" strike="noStrike" dirty="0">
              <a:solidFill>
                <a:schemeClr val="bg1">
                  <a:alpha val="71765"/>
                </a:schemeClr>
              </a:solidFill>
              <a:latin typeface="Times New Roman" panose="02020603050405020304" pitchFamily="18" charset="0"/>
              <a:ea typeface="Poppins"/>
              <a:cs typeface="Times New Roman" panose="02020603050405020304" pitchFamily="18" charset="0"/>
              <a:sym typeface="Poppins"/>
            </a:endParaRPr>
          </a:p>
        </p:txBody>
      </p:sp>
      <p:grpSp>
        <p:nvGrpSpPr>
          <p:cNvPr id="24" name="Group 11">
            <a:extLst>
              <a:ext uri="{FF2B5EF4-FFF2-40B4-BE49-F238E27FC236}">
                <a16:creationId xmlns="" xmlns:a16="http://schemas.microsoft.com/office/drawing/2014/main" id="{F759C454-8CAA-1521-C0C1-E9C447BDF3C0}"/>
              </a:ext>
            </a:extLst>
          </p:cNvPr>
          <p:cNvGrpSpPr/>
          <p:nvPr/>
        </p:nvGrpSpPr>
        <p:grpSpPr>
          <a:xfrm>
            <a:off x="9707882" y="1379086"/>
            <a:ext cx="7703820" cy="7687631"/>
            <a:chOff x="0" y="-57150"/>
            <a:chExt cx="1836030" cy="801536"/>
          </a:xfrm>
        </p:grpSpPr>
        <p:sp>
          <p:nvSpPr>
            <p:cNvPr id="25" name="Freeform 12">
              <a:extLst>
                <a:ext uri="{FF2B5EF4-FFF2-40B4-BE49-F238E27FC236}">
                  <a16:creationId xmlns="" xmlns:a16="http://schemas.microsoft.com/office/drawing/2014/main" id="{6D8C0F97-AC35-AD5A-E9A4-88C20576216D}"/>
                </a:ext>
              </a:extLst>
            </p:cNvPr>
            <p:cNvSpPr/>
            <p:nvPr/>
          </p:nvSpPr>
          <p:spPr>
            <a:xfrm>
              <a:off x="36321" y="7179"/>
              <a:ext cx="1799709" cy="737207"/>
            </a:xfrm>
            <a:custGeom>
              <a:avLst/>
              <a:gdLst/>
              <a:ahLst/>
              <a:cxnLst/>
              <a:rect l="l" t="t" r="r" b="b"/>
              <a:pathLst>
                <a:path w="1799709" h="737207">
                  <a:moveTo>
                    <a:pt x="38521" y="0"/>
                  </a:moveTo>
                  <a:lnTo>
                    <a:pt x="1761187" y="0"/>
                  </a:lnTo>
                  <a:cubicBezTo>
                    <a:pt x="1771404" y="0"/>
                    <a:pt x="1781202" y="4058"/>
                    <a:pt x="1788426" y="11283"/>
                  </a:cubicBezTo>
                  <a:cubicBezTo>
                    <a:pt x="1795650" y="18507"/>
                    <a:pt x="1799709" y="28305"/>
                    <a:pt x="1799709" y="38521"/>
                  </a:cubicBezTo>
                  <a:lnTo>
                    <a:pt x="1799709" y="698686"/>
                  </a:lnTo>
                  <a:cubicBezTo>
                    <a:pt x="1799709" y="719960"/>
                    <a:pt x="1782462" y="737207"/>
                    <a:pt x="1761187" y="737207"/>
                  </a:cubicBezTo>
                  <a:lnTo>
                    <a:pt x="38521" y="737207"/>
                  </a:lnTo>
                  <a:cubicBezTo>
                    <a:pt x="28305" y="737207"/>
                    <a:pt x="18507" y="733149"/>
                    <a:pt x="11283" y="725924"/>
                  </a:cubicBezTo>
                  <a:cubicBezTo>
                    <a:pt x="4058" y="718700"/>
                    <a:pt x="0" y="708902"/>
                    <a:pt x="0" y="698686"/>
                  </a:cubicBezTo>
                  <a:lnTo>
                    <a:pt x="0" y="38521"/>
                  </a:lnTo>
                  <a:cubicBezTo>
                    <a:pt x="0" y="28305"/>
                    <a:pt x="4058" y="18507"/>
                    <a:pt x="11283" y="11283"/>
                  </a:cubicBezTo>
                  <a:cubicBezTo>
                    <a:pt x="18507" y="4058"/>
                    <a:pt x="28305" y="0"/>
                    <a:pt x="3852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6" name="TextBox 13">
              <a:extLst>
                <a:ext uri="{FF2B5EF4-FFF2-40B4-BE49-F238E27FC236}">
                  <a16:creationId xmlns="" xmlns:a16="http://schemas.microsoft.com/office/drawing/2014/main" id="{7876C198-FA79-A2A1-D24C-09B326D78FCA}"/>
                </a:ext>
              </a:extLst>
            </p:cNvPr>
            <p:cNvSpPr txBox="1"/>
            <p:nvPr/>
          </p:nvSpPr>
          <p:spPr>
            <a:xfrm>
              <a:off x="0" y="-57150"/>
              <a:ext cx="1799709" cy="7943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33" name="TextBox 22">
            <a:extLst>
              <a:ext uri="{FF2B5EF4-FFF2-40B4-BE49-F238E27FC236}">
                <a16:creationId xmlns="" xmlns:a16="http://schemas.microsoft.com/office/drawing/2014/main" id="{2673FA67-41E5-8A72-3951-1E9FDC79F7D5}"/>
              </a:ext>
            </a:extLst>
          </p:cNvPr>
          <p:cNvSpPr txBox="1"/>
          <p:nvPr/>
        </p:nvSpPr>
        <p:spPr>
          <a:xfrm>
            <a:off x="2342534" y="2428873"/>
            <a:ext cx="5228551" cy="360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29"/>
              </a:lnSpc>
            </a:pPr>
            <a:r>
              <a:rPr lang="en-US" sz="2548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features :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869316" y="2333884"/>
            <a:ext cx="5228551" cy="360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29"/>
              </a:lnSpc>
            </a:pPr>
            <a:r>
              <a:rPr lang="en-US" sz="2548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Innovations:</a:t>
            </a:r>
            <a:endParaRPr lang="en-US" sz="2548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CDFB63F0-62FD-F843-C38F-0DC037C389D0}"/>
              </a:ext>
            </a:extLst>
          </p:cNvPr>
          <p:cNvSpPr txBox="1"/>
          <p:nvPr/>
        </p:nvSpPr>
        <p:spPr>
          <a:xfrm>
            <a:off x="10104335" y="2967035"/>
            <a:ext cx="690181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Username Prompt Flow – Captures username dynamically at first login</a:t>
            </a:r>
            <a:r>
              <a:rPr lang="en-IN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Serverless</a:t>
            </a:r>
            <a:r>
              <a:rPr lang="en-IN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– Entire backend powered by Firebase (scalable &amp; low-maintenance</a:t>
            </a:r>
            <a:r>
              <a:rPr lang="en-IN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Filtering – Real-time search and filter without page reload</a:t>
            </a:r>
            <a:r>
              <a:rPr lang="en-IN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Seamless 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– Unified platform for both properties and roommate search</a:t>
            </a:r>
            <a:r>
              <a:rPr lang="en-IN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Ready – Expandable for chat, payments, and AI-based roommate matching.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685871" y="389182"/>
            <a:ext cx="1143000" cy="10872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 rot="-5400000">
            <a:off x="526556" y="-164309"/>
            <a:ext cx="2394794" cy="1390505"/>
            <a:chOff x="0" y="0"/>
            <a:chExt cx="630728" cy="3662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0728" cy="366224"/>
            </a:xfrm>
            <a:custGeom>
              <a:avLst/>
              <a:gdLst/>
              <a:ahLst/>
              <a:cxnLst/>
              <a:rect l="l" t="t" r="r" b="b"/>
              <a:pathLst>
                <a:path w="630728" h="366224">
                  <a:moveTo>
                    <a:pt x="183112" y="0"/>
                  </a:moveTo>
                  <a:lnTo>
                    <a:pt x="447616" y="0"/>
                  </a:lnTo>
                  <a:cubicBezTo>
                    <a:pt x="548746" y="0"/>
                    <a:pt x="630728" y="81982"/>
                    <a:pt x="630728" y="183112"/>
                  </a:cubicBezTo>
                  <a:lnTo>
                    <a:pt x="630728" y="183112"/>
                  </a:lnTo>
                  <a:cubicBezTo>
                    <a:pt x="630728" y="231676"/>
                    <a:pt x="611436" y="278251"/>
                    <a:pt x="577095" y="312591"/>
                  </a:cubicBezTo>
                  <a:cubicBezTo>
                    <a:pt x="542755" y="346932"/>
                    <a:pt x="496180" y="366224"/>
                    <a:pt x="447616" y="366224"/>
                  </a:cubicBezTo>
                  <a:lnTo>
                    <a:pt x="183112" y="366224"/>
                  </a:lnTo>
                  <a:cubicBezTo>
                    <a:pt x="81982" y="366224"/>
                    <a:pt x="0" y="284242"/>
                    <a:pt x="0" y="183112"/>
                  </a:cubicBezTo>
                  <a:lnTo>
                    <a:pt x="0" y="183112"/>
                  </a:lnTo>
                  <a:cubicBezTo>
                    <a:pt x="0" y="81982"/>
                    <a:pt x="81982" y="0"/>
                    <a:pt x="1831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630728" cy="4233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404135" y="689289"/>
            <a:ext cx="634002" cy="787136"/>
          </a:xfrm>
          <a:custGeom>
            <a:avLst/>
            <a:gdLst/>
            <a:ahLst/>
            <a:cxnLst/>
            <a:rect l="l" t="t" r="r" b="b"/>
            <a:pathLst>
              <a:path w="634002" h="787136">
                <a:moveTo>
                  <a:pt x="0" y="0"/>
                </a:moveTo>
                <a:lnTo>
                  <a:pt x="634002" y="0"/>
                </a:lnTo>
                <a:lnTo>
                  <a:pt x="634002" y="787136"/>
                </a:lnTo>
                <a:lnTo>
                  <a:pt x="0" y="787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9" name="Group 9"/>
          <p:cNvGrpSpPr/>
          <p:nvPr/>
        </p:nvGrpSpPr>
        <p:grpSpPr>
          <a:xfrm>
            <a:off x="-1752600" y="6134100"/>
            <a:ext cx="8933887" cy="8933887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2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404134" y="3684086"/>
            <a:ext cx="8197065" cy="4221006"/>
          </a:xfrm>
          <a:custGeom>
            <a:avLst/>
            <a:gdLst/>
            <a:ahLst/>
            <a:cxnLst/>
            <a:rect l="l" t="t" r="r" b="b"/>
            <a:pathLst>
              <a:path w="1189674" h="618784">
                <a:moveTo>
                  <a:pt x="38160" y="0"/>
                </a:moveTo>
                <a:lnTo>
                  <a:pt x="1151514" y="0"/>
                </a:lnTo>
                <a:cubicBezTo>
                  <a:pt x="1172589" y="0"/>
                  <a:pt x="1189674" y="17085"/>
                  <a:pt x="1189674" y="38160"/>
                </a:cubicBezTo>
                <a:lnTo>
                  <a:pt x="1189674" y="580625"/>
                </a:lnTo>
                <a:cubicBezTo>
                  <a:pt x="1189674" y="601700"/>
                  <a:pt x="1172589" y="618784"/>
                  <a:pt x="1151514" y="618784"/>
                </a:cubicBezTo>
                <a:lnTo>
                  <a:pt x="38160" y="618784"/>
                </a:lnTo>
                <a:cubicBezTo>
                  <a:pt x="17085" y="618784"/>
                  <a:pt x="0" y="601700"/>
                  <a:pt x="0" y="580625"/>
                </a:cubicBezTo>
                <a:lnTo>
                  <a:pt x="0" y="38160"/>
                </a:lnTo>
                <a:cubicBezTo>
                  <a:pt x="0" y="17085"/>
                  <a:pt x="17085" y="0"/>
                  <a:pt x="38160" y="0"/>
                </a:cubicBezTo>
                <a:close/>
              </a:path>
            </a:pathLst>
          </a:custGeom>
          <a:blipFill>
            <a:blip r:embed="rId4"/>
            <a:stretch>
              <a:fillRect t="-1700" b="-26632"/>
            </a:stretch>
          </a:blipFill>
          <a:ln w="171450" cap="rnd">
            <a:gradFill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  <a:prstDash val="solid"/>
            <a:round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1710250" y="1978463"/>
            <a:ext cx="13716059" cy="1184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61"/>
              </a:lnSpc>
            </a:pPr>
            <a:r>
              <a:rPr lang="en-US" sz="8700" dirty="0">
                <a:solidFill>
                  <a:srgbClr val="A57CFF"/>
                </a:solidFill>
                <a:latin typeface="Algerian" panose="04020705040A02060702" pitchFamily="82" charset="0"/>
                <a:ea typeface="Norwester"/>
                <a:cs typeface="Norwester"/>
                <a:sym typeface="Norwester"/>
              </a:rPr>
              <a:t>Implementation plan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147088" y="3424134"/>
            <a:ext cx="7531311" cy="45012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01951" lvl="1" indent="-457200">
              <a:lnSpc>
                <a:spcPts val="3854"/>
              </a:lnSpc>
              <a:buAutoNum type="arabicPeriod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&amp; Planning – Understand user needs, finalize tech stack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marL="701951" lvl="1" indent="-457200">
              <a:lnSpc>
                <a:spcPts val="3854"/>
              </a:lnSpc>
              <a:buAutoNum type="arabicPeriod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MVP Development – Build core lifestyle features: listings, roommate matching, secure 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login.</a:t>
            </a:r>
          </a:p>
          <a:p>
            <a:pPr marL="701951" lvl="1" indent="-457200">
              <a:lnSpc>
                <a:spcPts val="3854"/>
              </a:lnSpc>
              <a:buAutoNum type="arabicPeriod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Testing 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&amp; Refinement – Fix bugs, improve UI/UX, ensure 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privacy.</a:t>
            </a:r>
          </a:p>
          <a:p>
            <a:pPr marL="701951" lvl="1" indent="-457200">
              <a:lnSpc>
                <a:spcPts val="3854"/>
              </a:lnSpc>
              <a:buAutoNum type="arabicPeriod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Demo Preparation – Create working prototype and finalize </a:t>
            </a:r>
            <a:r>
              <a:rPr lang="en-US" sz="2400" b="1" dirty="0" err="1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hackathon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demo.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685871" y="389182"/>
            <a:ext cx="1143000" cy="108724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4010AB">
                <a:alpha val="100000"/>
              </a:srgbClr>
            </a:gs>
            <a:gs pos="100000">
              <a:srgbClr val="150044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98E3C329-D5A2-EB5E-99D8-844FB7545D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9">
            <a:extLst>
              <a:ext uri="{FF2B5EF4-FFF2-40B4-BE49-F238E27FC236}">
                <a16:creationId xmlns="" xmlns:a16="http://schemas.microsoft.com/office/drawing/2014/main" id="{7D3A3958-7736-3D8F-907C-A1CFBC70D56E}"/>
              </a:ext>
            </a:extLst>
          </p:cNvPr>
          <p:cNvGrpSpPr/>
          <p:nvPr/>
        </p:nvGrpSpPr>
        <p:grpSpPr>
          <a:xfrm>
            <a:off x="-1600203" y="4529200"/>
            <a:ext cx="8933887" cy="8933887"/>
            <a:chOff x="13865" y="-48956"/>
            <a:chExt cx="812800" cy="812800"/>
          </a:xfrm>
        </p:grpSpPr>
        <p:sp>
          <p:nvSpPr>
            <p:cNvPr id="10" name="Freeform 10">
              <a:extLst>
                <a:ext uri="{FF2B5EF4-FFF2-40B4-BE49-F238E27FC236}">
                  <a16:creationId xmlns="" xmlns:a16="http://schemas.microsoft.com/office/drawing/2014/main" id="{EC1F22ED-BEA4-E440-8AC5-7B423A641478}"/>
                </a:ext>
              </a:extLst>
            </p:cNvPr>
            <p:cNvSpPr/>
            <p:nvPr/>
          </p:nvSpPr>
          <p:spPr>
            <a:xfrm>
              <a:off x="13865" y="-48956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28E0">
                    <a:alpha val="100000"/>
                  </a:srgbClr>
                </a:gs>
                <a:gs pos="100000">
                  <a:srgbClr val="9A6DE7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>
              <a:extLst>
                <a:ext uri="{FF2B5EF4-FFF2-40B4-BE49-F238E27FC236}">
                  <a16:creationId xmlns="" xmlns:a16="http://schemas.microsoft.com/office/drawing/2014/main" id="{C5B82ED5-8438-224C-2F69-DEEAB592FB20}"/>
                </a:ext>
              </a:extLst>
            </p:cNvPr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29"/>
                </a:lnSpc>
              </a:pPr>
              <a:endParaRPr/>
            </a:p>
          </p:txBody>
        </p:sp>
      </p:grpSp>
      <p:grpSp>
        <p:nvGrpSpPr>
          <p:cNvPr id="12" name="Group 12">
            <a:extLst>
              <a:ext uri="{FF2B5EF4-FFF2-40B4-BE49-F238E27FC236}">
                <a16:creationId xmlns="" xmlns:a16="http://schemas.microsoft.com/office/drawing/2014/main" id="{96CDB20B-BF2D-2D14-91F0-364299F15449}"/>
              </a:ext>
            </a:extLst>
          </p:cNvPr>
          <p:cNvGrpSpPr/>
          <p:nvPr/>
        </p:nvGrpSpPr>
        <p:grpSpPr>
          <a:xfrm>
            <a:off x="1371600" y="3155574"/>
            <a:ext cx="8115300" cy="4221006"/>
            <a:chOff x="0" y="0"/>
            <a:chExt cx="1189674" cy="618784"/>
          </a:xfrm>
        </p:grpSpPr>
        <p:sp>
          <p:nvSpPr>
            <p:cNvPr id="13" name="Freeform 13">
              <a:extLst>
                <a:ext uri="{FF2B5EF4-FFF2-40B4-BE49-F238E27FC236}">
                  <a16:creationId xmlns="" xmlns:a16="http://schemas.microsoft.com/office/drawing/2014/main" id="{46AB9E33-214A-DC19-39B4-64FF0D275024}"/>
                </a:ext>
              </a:extLst>
            </p:cNvPr>
            <p:cNvSpPr/>
            <p:nvPr/>
          </p:nvSpPr>
          <p:spPr>
            <a:xfrm>
              <a:off x="0" y="0"/>
              <a:ext cx="1189674" cy="618784"/>
            </a:xfrm>
            <a:custGeom>
              <a:avLst/>
              <a:gdLst/>
              <a:ahLst/>
              <a:cxnLst/>
              <a:rect l="l" t="t" r="r" b="b"/>
              <a:pathLst>
                <a:path w="1189674" h="618784">
                  <a:moveTo>
                    <a:pt x="38160" y="0"/>
                  </a:moveTo>
                  <a:lnTo>
                    <a:pt x="1151514" y="0"/>
                  </a:lnTo>
                  <a:cubicBezTo>
                    <a:pt x="1172589" y="0"/>
                    <a:pt x="1189674" y="17085"/>
                    <a:pt x="1189674" y="38160"/>
                  </a:cubicBezTo>
                  <a:lnTo>
                    <a:pt x="1189674" y="580625"/>
                  </a:lnTo>
                  <a:cubicBezTo>
                    <a:pt x="1189674" y="601700"/>
                    <a:pt x="1172589" y="618784"/>
                    <a:pt x="1151514" y="618784"/>
                  </a:cubicBezTo>
                  <a:lnTo>
                    <a:pt x="38160" y="618784"/>
                  </a:lnTo>
                  <a:cubicBezTo>
                    <a:pt x="17085" y="618784"/>
                    <a:pt x="0" y="601700"/>
                    <a:pt x="0" y="580625"/>
                  </a:cubicBezTo>
                  <a:lnTo>
                    <a:pt x="0" y="38160"/>
                  </a:lnTo>
                  <a:cubicBezTo>
                    <a:pt x="0" y="17085"/>
                    <a:pt x="17085" y="0"/>
                    <a:pt x="38160" y="0"/>
                  </a:cubicBezTo>
                  <a:close/>
                </a:path>
              </a:pathLst>
            </a:custGeom>
            <a:blipFill>
              <a:blip r:embed="rId2"/>
              <a:stretch>
                <a:fillRect t="-1700" b="-26632"/>
              </a:stretch>
            </a:blipFill>
            <a:ln w="171450" cap="rnd">
              <a:gradFill>
                <a:gsLst>
                  <a:gs pos="0">
                    <a:srgbClr val="4E28E0">
                      <a:alpha val="100000"/>
                    </a:srgbClr>
                  </a:gs>
                  <a:gs pos="100000">
                    <a:srgbClr val="9A6DE7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4" name="TextBox 14">
            <a:extLst>
              <a:ext uri="{FF2B5EF4-FFF2-40B4-BE49-F238E27FC236}">
                <a16:creationId xmlns="" xmlns:a16="http://schemas.microsoft.com/office/drawing/2014/main" id="{9E4DD4C2-66B4-EA7F-A98D-E80053ADBB9F}"/>
              </a:ext>
            </a:extLst>
          </p:cNvPr>
          <p:cNvSpPr txBox="1"/>
          <p:nvPr/>
        </p:nvSpPr>
        <p:spPr>
          <a:xfrm>
            <a:off x="1371600" y="1238052"/>
            <a:ext cx="15314271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961"/>
              </a:lnSpc>
            </a:pPr>
            <a:r>
              <a:rPr lang="en-US" sz="8700" dirty="0">
                <a:solidFill>
                  <a:srgbClr val="A57CFF"/>
                </a:solidFill>
                <a:latin typeface="Algerian" panose="04020705040A02060702" pitchFamily="82" charset="0"/>
                <a:ea typeface="Norwester"/>
                <a:cs typeface="Norwester"/>
                <a:sym typeface="Norwester"/>
              </a:rPr>
              <a:t>Challenges and risk mgt.</a:t>
            </a:r>
            <a:r>
              <a:rPr lang="en-US" sz="8700" dirty="0">
                <a:solidFill>
                  <a:srgbClr val="A57CFF"/>
                </a:solidFill>
                <a:latin typeface="Norwester"/>
                <a:ea typeface="Norwester"/>
                <a:cs typeface="Norwester"/>
                <a:sym typeface="Norwester"/>
              </a:rPr>
              <a:t> 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="" xmlns:a16="http://schemas.microsoft.com/office/drawing/2014/main" id="{1F6C86CD-7324-874D-790A-799745EA280A}"/>
              </a:ext>
            </a:extLst>
          </p:cNvPr>
          <p:cNvSpPr txBox="1"/>
          <p:nvPr/>
        </p:nvSpPr>
        <p:spPr>
          <a:xfrm>
            <a:off x="10154315" y="3009900"/>
            <a:ext cx="7103056" cy="6093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7651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 Security: Use Firebase Auth &amp; </a:t>
            </a: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Firestore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rules to protect user data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marL="587651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Scalability 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Issues: Optimize queries and use Firebase’s serverless scaling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marL="587651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User 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Authentication Errors: Validate inputs and handle failed logins gracefully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marL="587651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Performance 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Lag: Implement efficient state management and lazy loading</a:t>
            </a: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marL="587651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 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Loss Risk: Enable </a:t>
            </a:r>
            <a:r>
              <a:rPr lang="en-US" sz="24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Firestore</a:t>
            </a:r>
            <a:r>
              <a:rPr lang="en-US" sz="24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backups and recovery plans.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t="15522" r="9804" b="17246"/>
          <a:stretch/>
        </p:blipFill>
        <p:spPr>
          <a:xfrm>
            <a:off x="16685871" y="419100"/>
            <a:ext cx="1143000" cy="108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95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668</Words>
  <Application>Microsoft Office PowerPoint</Application>
  <PresentationFormat>Custom</PresentationFormat>
  <Paragraphs>75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Stencil</vt:lpstr>
      <vt:lpstr>Arial</vt:lpstr>
      <vt:lpstr>Wingdings</vt:lpstr>
      <vt:lpstr>Gelasio</vt:lpstr>
      <vt:lpstr>Poppins Bold</vt:lpstr>
      <vt:lpstr>Calibri</vt:lpstr>
      <vt:lpstr>Algerian</vt:lpstr>
      <vt:lpstr>Times New Roman</vt:lpstr>
      <vt:lpstr>Norwester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Gradient Modern Bold Programmer Presentation</dc:title>
  <dc:creator>Ayush ranakoti</dc:creator>
  <cp:lastModifiedBy>SB</cp:lastModifiedBy>
  <cp:revision>29</cp:revision>
  <dcterms:created xsi:type="dcterms:W3CDTF">2006-08-16T00:00:00Z</dcterms:created>
  <dcterms:modified xsi:type="dcterms:W3CDTF">2025-09-20T04:18:55Z</dcterms:modified>
  <dc:identifier>DAGzV7o9obo</dc:identifier>
</cp:coreProperties>
</file>